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0"/>
    <p:sldId id="257" r:id="rId41"/>
    <p:sldId id="258" r:id="rId42"/>
    <p:sldId id="259" r:id="rId43"/>
    <p:sldId id="260" r:id="rId44"/>
    <p:sldId id="261" r:id="rId45"/>
    <p:sldId id="262" r:id="rId46"/>
    <p:sldId id="263" r:id="rId47"/>
    <p:sldId id="264" r:id="rId48"/>
    <p:sldId id="265" r:id="rId49"/>
    <p:sldId id="266" r:id="rId50"/>
    <p:sldId id="267" r:id="rId51"/>
  </p:sldIdLst>
  <p:sldSz cx="18288000" cy="10287000"/>
  <p:notesSz cx="6858000" cy="9144000"/>
  <p:embeddedFontLst>
    <p:embeddedFont>
      <p:font typeface="Bebas Neue" charset="1" panose="00000500000000000000"/>
      <p:regular r:id="rId6"/>
    </p:embeddedFont>
    <p:embeddedFont>
      <p:font typeface="Bebas Neue Bold" charset="1" panose="020B0606020202050201"/>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Breathing" charset="1" panose="02000500000000000000"/>
      <p:regular r:id="rId12"/>
    </p:embeddedFont>
    <p:embeddedFont>
      <p:font typeface="Times New Roman" charset="1" panose="02030502070405020303"/>
      <p:regular r:id="rId13"/>
    </p:embeddedFont>
    <p:embeddedFont>
      <p:font typeface="Times New Roman Bold" charset="1" panose="02030802070405020303"/>
      <p:regular r:id="rId14"/>
    </p:embeddedFont>
    <p:embeddedFont>
      <p:font typeface="Times New Roman Italics" charset="1" panose="02030502070405090303"/>
      <p:regular r:id="rId15"/>
    </p:embeddedFont>
    <p:embeddedFont>
      <p:font typeface="Times New Roman Bold Italics" charset="1" panose="02030802070405090303"/>
      <p:regular r:id="rId16"/>
    </p:embeddedFont>
    <p:embeddedFont>
      <p:font typeface="Times New Roman Medium" charset="1" panose="02030502070405020303"/>
      <p:regular r:id="rId17"/>
    </p:embeddedFont>
    <p:embeddedFont>
      <p:font typeface="Times New Roman Medium Italics" charset="1" panose="02030502070405090303"/>
      <p:regular r:id="rId18"/>
    </p:embeddedFont>
    <p:embeddedFont>
      <p:font typeface="Times New Roman Semi-Bold" charset="1" panose="02030702070405020303"/>
      <p:regular r:id="rId19"/>
    </p:embeddedFont>
    <p:embeddedFont>
      <p:font typeface="Times New Roman Semi-Bold Italics" charset="1" panose="02030702070405090303"/>
      <p:regular r:id="rId20"/>
    </p:embeddedFont>
    <p:embeddedFont>
      <p:font typeface="Times New Roman Ultra-Bold" charset="1" panose="02030902070405020303"/>
      <p:regular r:id="rId21"/>
    </p:embeddedFont>
    <p:embeddedFont>
      <p:font typeface="Montserrat" charset="1" panose="00000500000000000000"/>
      <p:regular r:id="rId22"/>
    </p:embeddedFont>
    <p:embeddedFont>
      <p:font typeface="Montserrat Bold" charset="1" panose="00000800000000000000"/>
      <p:regular r:id="rId23"/>
    </p:embeddedFont>
    <p:embeddedFont>
      <p:font typeface="Montserrat Italics" charset="1" panose="00000500000000000000"/>
      <p:regular r:id="rId24"/>
    </p:embeddedFont>
    <p:embeddedFont>
      <p:font typeface="Montserrat Bold Italics" charset="1" panose="00000800000000000000"/>
      <p:regular r:id="rId25"/>
    </p:embeddedFont>
    <p:embeddedFont>
      <p:font typeface="Montserrat Thin" charset="1" panose="00000300000000000000"/>
      <p:regular r:id="rId26"/>
    </p:embeddedFont>
    <p:embeddedFont>
      <p:font typeface="Montserrat Thin Italics" charset="1" panose="00000300000000000000"/>
      <p:regular r:id="rId27"/>
    </p:embeddedFont>
    <p:embeddedFont>
      <p:font typeface="Montserrat Extra-Light" charset="1" panose="00000300000000000000"/>
      <p:regular r:id="rId28"/>
    </p:embeddedFont>
    <p:embeddedFont>
      <p:font typeface="Montserrat Extra-Light Italics" charset="1" panose="00000300000000000000"/>
      <p:regular r:id="rId29"/>
    </p:embeddedFont>
    <p:embeddedFont>
      <p:font typeface="Montserrat Light" charset="1" panose="00000400000000000000"/>
      <p:regular r:id="rId30"/>
    </p:embeddedFont>
    <p:embeddedFont>
      <p:font typeface="Montserrat Light Italics" charset="1" panose="00000400000000000000"/>
      <p:regular r:id="rId31"/>
    </p:embeddedFont>
    <p:embeddedFont>
      <p:font typeface="Montserrat Medium" charset="1" panose="00000600000000000000"/>
      <p:regular r:id="rId32"/>
    </p:embeddedFont>
    <p:embeddedFont>
      <p:font typeface="Montserrat Medium Italics" charset="1" panose="00000600000000000000"/>
      <p:regular r:id="rId33"/>
    </p:embeddedFont>
    <p:embeddedFont>
      <p:font typeface="Montserrat Semi-Bold" charset="1" panose="00000700000000000000"/>
      <p:regular r:id="rId34"/>
    </p:embeddedFont>
    <p:embeddedFont>
      <p:font typeface="Montserrat Semi-Bold Italics" charset="1" panose="00000700000000000000"/>
      <p:regular r:id="rId35"/>
    </p:embeddedFont>
    <p:embeddedFont>
      <p:font typeface="Montserrat Ultra-Bold" charset="1" panose="00000900000000000000"/>
      <p:regular r:id="rId36"/>
    </p:embeddedFont>
    <p:embeddedFont>
      <p:font typeface="Montserrat Ultra-Bold Italics" charset="1" panose="00000900000000000000"/>
      <p:regular r:id="rId37"/>
    </p:embeddedFont>
    <p:embeddedFont>
      <p:font typeface="Montserrat Heavy" charset="1" panose="00000A00000000000000"/>
      <p:regular r:id="rId38"/>
    </p:embeddedFont>
    <p:embeddedFont>
      <p:font typeface="Montserrat Heavy Italics" charset="1" panose="00000A0000000000000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slides/slide1.xml" Type="http://schemas.openxmlformats.org/officeDocument/2006/relationships/slide"/><Relationship Id="rId41" Target="slides/slide2.xml" Type="http://schemas.openxmlformats.org/officeDocument/2006/relationships/slide"/><Relationship Id="rId42" Target="slides/slide3.xml" Type="http://schemas.openxmlformats.org/officeDocument/2006/relationships/slide"/><Relationship Id="rId43" Target="slides/slide4.xml" Type="http://schemas.openxmlformats.org/officeDocument/2006/relationships/slide"/><Relationship Id="rId44" Target="slides/slide5.xml" Type="http://schemas.openxmlformats.org/officeDocument/2006/relationships/slide"/><Relationship Id="rId45" Target="slides/slide6.xml" Type="http://schemas.openxmlformats.org/officeDocument/2006/relationships/slide"/><Relationship Id="rId46" Target="slides/slide7.xml" Type="http://schemas.openxmlformats.org/officeDocument/2006/relationships/slide"/><Relationship Id="rId47" Target="slides/slide8.xml" Type="http://schemas.openxmlformats.org/officeDocument/2006/relationships/slide"/><Relationship Id="rId48" Target="slides/slide9.xml" Type="http://schemas.openxmlformats.org/officeDocument/2006/relationships/slide"/><Relationship Id="rId49" Target="slides/slide10.xml" Type="http://schemas.openxmlformats.org/officeDocument/2006/relationships/slide"/><Relationship Id="rId5" Target="tableStyles.xml" Type="http://schemas.openxmlformats.org/officeDocument/2006/relationships/tableStyles"/><Relationship Id="rId50" Target="slides/slide11.xml" Type="http://schemas.openxmlformats.org/officeDocument/2006/relationships/slide"/><Relationship Id="rId51" Target="slides/slide12.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5.pn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jpe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jpe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11" Target="../media/image4.png" Type="http://schemas.openxmlformats.org/officeDocument/2006/relationships/image"/><Relationship Id="rId12" Target="../media/image5.svg" Type="http://schemas.openxmlformats.org/officeDocument/2006/relationships/image"/><Relationship Id="rId2" Target="../media/image6.png" Type="http://schemas.openxmlformats.org/officeDocument/2006/relationships/image"/><Relationship Id="rId3" Target="../media/image7.svg" Type="http://schemas.openxmlformats.org/officeDocument/2006/relationships/image"/><Relationship Id="rId4" Target="../media/image11.jpe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2.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B8D93"/>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964793" y="-131336"/>
            <a:ext cx="12341152" cy="10982722"/>
            <a:chOff x="0" y="0"/>
            <a:chExt cx="6349238" cy="5650357"/>
          </a:xfrm>
        </p:grpSpPr>
        <p:sp>
          <p:nvSpPr>
            <p:cNvPr name="Freeform 3" id="3"/>
            <p:cNvSpPr/>
            <p:nvPr/>
          </p:nvSpPr>
          <p:spPr>
            <a:xfrm flipH="false" flipV="false" rot="0">
              <a:off x="-1220470" y="-200914"/>
              <a:ext cx="7579741" cy="5919724"/>
            </a:xfrm>
            <a:custGeom>
              <a:avLst/>
              <a:gdLst/>
              <a:ahLst/>
              <a:cxnLst/>
              <a:rect r="r" b="b" t="t" l="l"/>
              <a:pathLst>
                <a:path h="5919724" w="7579741">
                  <a:moveTo>
                    <a:pt x="7563231" y="542290"/>
                  </a:moveTo>
                  <a:cubicBezTo>
                    <a:pt x="7547864" y="557530"/>
                    <a:pt x="7490206" y="686562"/>
                    <a:pt x="7507224" y="715264"/>
                  </a:cubicBezTo>
                  <a:cubicBezTo>
                    <a:pt x="7525639" y="709803"/>
                    <a:pt x="7436739" y="790321"/>
                    <a:pt x="7482586" y="888111"/>
                  </a:cubicBezTo>
                  <a:cubicBezTo>
                    <a:pt x="7469505" y="906018"/>
                    <a:pt x="7553833" y="924179"/>
                    <a:pt x="7546848" y="962025"/>
                  </a:cubicBezTo>
                  <a:cubicBezTo>
                    <a:pt x="7534529" y="981202"/>
                    <a:pt x="7489825" y="974979"/>
                    <a:pt x="7525639" y="1001014"/>
                  </a:cubicBezTo>
                  <a:cubicBezTo>
                    <a:pt x="7533132" y="1085469"/>
                    <a:pt x="7579233" y="1117346"/>
                    <a:pt x="7428357" y="1351280"/>
                  </a:cubicBezTo>
                  <a:cubicBezTo>
                    <a:pt x="7398639" y="1347343"/>
                    <a:pt x="7317740" y="1604645"/>
                    <a:pt x="7205979" y="1797050"/>
                  </a:cubicBezTo>
                  <a:cubicBezTo>
                    <a:pt x="7222108" y="1833372"/>
                    <a:pt x="7240015" y="1850009"/>
                    <a:pt x="7202296" y="1916684"/>
                  </a:cubicBezTo>
                  <a:cubicBezTo>
                    <a:pt x="7208900" y="1933448"/>
                    <a:pt x="7273035" y="1963420"/>
                    <a:pt x="7239634" y="2007743"/>
                  </a:cubicBezTo>
                  <a:cubicBezTo>
                    <a:pt x="7204201" y="2091436"/>
                    <a:pt x="7205852" y="2286381"/>
                    <a:pt x="7250048" y="2317750"/>
                  </a:cubicBezTo>
                  <a:cubicBezTo>
                    <a:pt x="7275576" y="2308987"/>
                    <a:pt x="7186167" y="2474976"/>
                    <a:pt x="7233031" y="2483866"/>
                  </a:cubicBezTo>
                  <a:cubicBezTo>
                    <a:pt x="7217790" y="2541143"/>
                    <a:pt x="7278496" y="2574417"/>
                    <a:pt x="7147940" y="2695575"/>
                  </a:cubicBezTo>
                  <a:cubicBezTo>
                    <a:pt x="7045959" y="2756535"/>
                    <a:pt x="7168641" y="2805176"/>
                    <a:pt x="7069073" y="2892044"/>
                  </a:cubicBezTo>
                  <a:cubicBezTo>
                    <a:pt x="7109587" y="2925826"/>
                    <a:pt x="7008621" y="2948432"/>
                    <a:pt x="7081139" y="3107690"/>
                  </a:cubicBezTo>
                  <a:cubicBezTo>
                    <a:pt x="7090664" y="3117088"/>
                    <a:pt x="7034657" y="3165983"/>
                    <a:pt x="7017766" y="3207639"/>
                  </a:cubicBezTo>
                  <a:cubicBezTo>
                    <a:pt x="7063232" y="3257296"/>
                    <a:pt x="7012940" y="3253994"/>
                    <a:pt x="6997446" y="3340354"/>
                  </a:cubicBezTo>
                  <a:cubicBezTo>
                    <a:pt x="6914515" y="3405251"/>
                    <a:pt x="6917309" y="3435350"/>
                    <a:pt x="6838696" y="3533013"/>
                  </a:cubicBezTo>
                  <a:cubicBezTo>
                    <a:pt x="6861556" y="3525774"/>
                    <a:pt x="6889496" y="3574161"/>
                    <a:pt x="6822313" y="3687572"/>
                  </a:cubicBezTo>
                  <a:cubicBezTo>
                    <a:pt x="6817867" y="3707257"/>
                    <a:pt x="6727190" y="3726307"/>
                    <a:pt x="6704838" y="3771265"/>
                  </a:cubicBezTo>
                  <a:cubicBezTo>
                    <a:pt x="6674739" y="3791585"/>
                    <a:pt x="6736079" y="3823716"/>
                    <a:pt x="6667881" y="3824732"/>
                  </a:cubicBezTo>
                  <a:cubicBezTo>
                    <a:pt x="6676516" y="3870960"/>
                    <a:pt x="6621398" y="3859911"/>
                    <a:pt x="6607683" y="3879977"/>
                  </a:cubicBezTo>
                  <a:cubicBezTo>
                    <a:pt x="6650990" y="3906901"/>
                    <a:pt x="6618478" y="3901313"/>
                    <a:pt x="6653657" y="3916553"/>
                  </a:cubicBezTo>
                  <a:cubicBezTo>
                    <a:pt x="6651371" y="3988689"/>
                    <a:pt x="6546469" y="4092829"/>
                    <a:pt x="6552819" y="4182491"/>
                  </a:cubicBezTo>
                  <a:cubicBezTo>
                    <a:pt x="6516370" y="4270502"/>
                    <a:pt x="6542785" y="4306443"/>
                    <a:pt x="6490208" y="4402836"/>
                  </a:cubicBezTo>
                  <a:cubicBezTo>
                    <a:pt x="6527419" y="4414266"/>
                    <a:pt x="6500748" y="4427982"/>
                    <a:pt x="6457696" y="4505960"/>
                  </a:cubicBezTo>
                  <a:cubicBezTo>
                    <a:pt x="6503289" y="4531741"/>
                    <a:pt x="6486271" y="4590542"/>
                    <a:pt x="6438519" y="4659376"/>
                  </a:cubicBezTo>
                  <a:cubicBezTo>
                    <a:pt x="6519417" y="4706620"/>
                    <a:pt x="6472682" y="4854575"/>
                    <a:pt x="6428232" y="4913630"/>
                  </a:cubicBezTo>
                  <a:cubicBezTo>
                    <a:pt x="6441440" y="4962525"/>
                    <a:pt x="6419596" y="5014341"/>
                    <a:pt x="6364732" y="5057902"/>
                  </a:cubicBezTo>
                  <a:cubicBezTo>
                    <a:pt x="6326251" y="5158740"/>
                    <a:pt x="6311772" y="5242179"/>
                    <a:pt x="6153531" y="5344667"/>
                  </a:cubicBezTo>
                  <a:cubicBezTo>
                    <a:pt x="6108953" y="5423534"/>
                    <a:pt x="6112764" y="5474842"/>
                    <a:pt x="6025007" y="5580126"/>
                  </a:cubicBezTo>
                  <a:cubicBezTo>
                    <a:pt x="5990082" y="5617336"/>
                    <a:pt x="5948298" y="5575808"/>
                    <a:pt x="5956046" y="5642229"/>
                  </a:cubicBezTo>
                  <a:cubicBezTo>
                    <a:pt x="5906770" y="5660898"/>
                    <a:pt x="5970270" y="5719572"/>
                    <a:pt x="5856605" y="5769483"/>
                  </a:cubicBezTo>
                  <a:cubicBezTo>
                    <a:pt x="5875401" y="5829681"/>
                    <a:pt x="5926582" y="5859272"/>
                    <a:pt x="5715762" y="5839333"/>
                  </a:cubicBezTo>
                  <a:cubicBezTo>
                    <a:pt x="4322445" y="5836539"/>
                    <a:pt x="2963291" y="5847588"/>
                    <a:pt x="1505204" y="5835142"/>
                  </a:cubicBezTo>
                  <a:cubicBezTo>
                    <a:pt x="1422400" y="5827522"/>
                    <a:pt x="1221740" y="5919724"/>
                    <a:pt x="1265555" y="5732399"/>
                  </a:cubicBezTo>
                  <a:cubicBezTo>
                    <a:pt x="1276477" y="4087495"/>
                    <a:pt x="1248029" y="2400427"/>
                    <a:pt x="1253236" y="760476"/>
                  </a:cubicBezTo>
                  <a:cubicBezTo>
                    <a:pt x="1408430" y="0"/>
                    <a:pt x="0" y="249174"/>
                    <a:pt x="6352667" y="210693"/>
                  </a:cubicBezTo>
                  <a:cubicBezTo>
                    <a:pt x="6709537" y="218821"/>
                    <a:pt x="7224776" y="185928"/>
                    <a:pt x="7545070" y="221488"/>
                  </a:cubicBezTo>
                  <a:cubicBezTo>
                    <a:pt x="7579741" y="234569"/>
                    <a:pt x="7569835" y="514604"/>
                    <a:pt x="7563231" y="542290"/>
                  </a:cubicBezTo>
                  <a:close/>
                </a:path>
              </a:pathLst>
            </a:custGeom>
            <a:solidFill>
              <a:srgbClr val="FFFFFF"/>
            </a:solidFill>
            <a:ln w="12700">
              <a:solidFill>
                <a:srgbClr val="000000"/>
              </a:solidFill>
            </a:ln>
          </p:spPr>
        </p:sp>
      </p:grpSp>
      <p:grpSp>
        <p:nvGrpSpPr>
          <p:cNvPr name="Group 4" id="4"/>
          <p:cNvGrpSpPr>
            <a:grpSpLocks noChangeAspect="true"/>
          </p:cNvGrpSpPr>
          <p:nvPr/>
        </p:nvGrpSpPr>
        <p:grpSpPr>
          <a:xfrm rot="0">
            <a:off x="-534044" y="-131336"/>
            <a:ext cx="11706958" cy="10418336"/>
            <a:chOff x="0" y="0"/>
            <a:chExt cx="6349238" cy="5650357"/>
          </a:xfrm>
        </p:grpSpPr>
        <p:sp>
          <p:nvSpPr>
            <p:cNvPr name="Freeform 5" id="5"/>
            <p:cNvSpPr/>
            <p:nvPr/>
          </p:nvSpPr>
          <p:spPr>
            <a:xfrm flipH="true" flipV="false" rot="0">
              <a:off x="-9972" y="-200914"/>
              <a:ext cx="7579741" cy="5919724"/>
            </a:xfrm>
            <a:custGeom>
              <a:avLst/>
              <a:gdLst/>
              <a:ahLst/>
              <a:cxnLst/>
              <a:rect r="r" b="b" t="t" l="l"/>
              <a:pathLst>
                <a:path h="5919724" w="7579741">
                  <a:moveTo>
                    <a:pt x="16510" y="542290"/>
                  </a:moveTo>
                  <a:cubicBezTo>
                    <a:pt x="31877" y="557530"/>
                    <a:pt x="89535" y="686562"/>
                    <a:pt x="72517" y="715264"/>
                  </a:cubicBezTo>
                  <a:cubicBezTo>
                    <a:pt x="54102" y="709803"/>
                    <a:pt x="143002" y="790321"/>
                    <a:pt x="97155" y="888111"/>
                  </a:cubicBezTo>
                  <a:cubicBezTo>
                    <a:pt x="110236" y="906018"/>
                    <a:pt x="25908" y="924179"/>
                    <a:pt x="32893" y="962025"/>
                  </a:cubicBezTo>
                  <a:cubicBezTo>
                    <a:pt x="45212" y="981202"/>
                    <a:pt x="89916" y="974979"/>
                    <a:pt x="54102" y="1001014"/>
                  </a:cubicBezTo>
                  <a:cubicBezTo>
                    <a:pt x="46609" y="1085469"/>
                    <a:pt x="508" y="1117346"/>
                    <a:pt x="151384" y="1351280"/>
                  </a:cubicBezTo>
                  <a:cubicBezTo>
                    <a:pt x="181102" y="1347343"/>
                    <a:pt x="262001" y="1604645"/>
                    <a:pt x="373761" y="1797050"/>
                  </a:cubicBezTo>
                  <a:cubicBezTo>
                    <a:pt x="357633" y="1833372"/>
                    <a:pt x="339726" y="1850009"/>
                    <a:pt x="377445" y="1916684"/>
                  </a:cubicBezTo>
                  <a:cubicBezTo>
                    <a:pt x="370841" y="1933448"/>
                    <a:pt x="306705" y="1963420"/>
                    <a:pt x="340106" y="2007743"/>
                  </a:cubicBezTo>
                  <a:cubicBezTo>
                    <a:pt x="375540" y="2091436"/>
                    <a:pt x="373889" y="2286381"/>
                    <a:pt x="329692" y="2317750"/>
                  </a:cubicBezTo>
                  <a:cubicBezTo>
                    <a:pt x="304165" y="2308987"/>
                    <a:pt x="393573" y="2474976"/>
                    <a:pt x="346710" y="2483866"/>
                  </a:cubicBezTo>
                  <a:cubicBezTo>
                    <a:pt x="361951" y="2541143"/>
                    <a:pt x="301245" y="2574417"/>
                    <a:pt x="431801" y="2695575"/>
                  </a:cubicBezTo>
                  <a:cubicBezTo>
                    <a:pt x="533781" y="2756535"/>
                    <a:pt x="411099" y="2805176"/>
                    <a:pt x="510667" y="2892044"/>
                  </a:cubicBezTo>
                  <a:cubicBezTo>
                    <a:pt x="470154" y="2925826"/>
                    <a:pt x="571120" y="2948432"/>
                    <a:pt x="498602" y="3107690"/>
                  </a:cubicBezTo>
                  <a:cubicBezTo>
                    <a:pt x="489077" y="3117088"/>
                    <a:pt x="545084" y="3165983"/>
                    <a:pt x="561975" y="3207639"/>
                  </a:cubicBezTo>
                  <a:cubicBezTo>
                    <a:pt x="516509" y="3257296"/>
                    <a:pt x="566801" y="3253994"/>
                    <a:pt x="582295" y="3340354"/>
                  </a:cubicBezTo>
                  <a:cubicBezTo>
                    <a:pt x="665226" y="3405251"/>
                    <a:pt x="662432" y="3435350"/>
                    <a:pt x="741045" y="3533013"/>
                  </a:cubicBezTo>
                  <a:cubicBezTo>
                    <a:pt x="718185" y="3525774"/>
                    <a:pt x="690245" y="3574161"/>
                    <a:pt x="757428" y="3687572"/>
                  </a:cubicBezTo>
                  <a:cubicBezTo>
                    <a:pt x="761873" y="3707257"/>
                    <a:pt x="852551" y="3726307"/>
                    <a:pt x="874903" y="3771265"/>
                  </a:cubicBezTo>
                  <a:cubicBezTo>
                    <a:pt x="905002" y="3791585"/>
                    <a:pt x="843661" y="3823716"/>
                    <a:pt x="911860" y="3824732"/>
                  </a:cubicBezTo>
                  <a:cubicBezTo>
                    <a:pt x="903224" y="3870960"/>
                    <a:pt x="958342" y="3859911"/>
                    <a:pt x="972058" y="3879977"/>
                  </a:cubicBezTo>
                  <a:cubicBezTo>
                    <a:pt x="928751" y="3906901"/>
                    <a:pt x="961263" y="3901313"/>
                    <a:pt x="926084" y="3916553"/>
                  </a:cubicBezTo>
                  <a:cubicBezTo>
                    <a:pt x="928370" y="3988689"/>
                    <a:pt x="1033272" y="4092829"/>
                    <a:pt x="1026922" y="4182491"/>
                  </a:cubicBezTo>
                  <a:cubicBezTo>
                    <a:pt x="1063371" y="4270502"/>
                    <a:pt x="1036955" y="4306443"/>
                    <a:pt x="1089533" y="4402836"/>
                  </a:cubicBezTo>
                  <a:cubicBezTo>
                    <a:pt x="1052322" y="4414266"/>
                    <a:pt x="1078992" y="4427982"/>
                    <a:pt x="1122045" y="4505960"/>
                  </a:cubicBezTo>
                  <a:cubicBezTo>
                    <a:pt x="1076452" y="4531741"/>
                    <a:pt x="1093470" y="4590542"/>
                    <a:pt x="1141222" y="4659376"/>
                  </a:cubicBezTo>
                  <a:cubicBezTo>
                    <a:pt x="1060323" y="4706620"/>
                    <a:pt x="1107059" y="4854575"/>
                    <a:pt x="1151509" y="4913630"/>
                  </a:cubicBezTo>
                  <a:cubicBezTo>
                    <a:pt x="1138301" y="4962525"/>
                    <a:pt x="1160145" y="5014341"/>
                    <a:pt x="1215009" y="5057902"/>
                  </a:cubicBezTo>
                  <a:cubicBezTo>
                    <a:pt x="1253490" y="5158740"/>
                    <a:pt x="1267968" y="5242179"/>
                    <a:pt x="1426210" y="5344667"/>
                  </a:cubicBezTo>
                  <a:cubicBezTo>
                    <a:pt x="1470787" y="5423534"/>
                    <a:pt x="1466977" y="5474842"/>
                    <a:pt x="1554734" y="5580126"/>
                  </a:cubicBezTo>
                  <a:cubicBezTo>
                    <a:pt x="1589659" y="5617336"/>
                    <a:pt x="1631442" y="5575808"/>
                    <a:pt x="1623695" y="5642229"/>
                  </a:cubicBezTo>
                  <a:cubicBezTo>
                    <a:pt x="1672971" y="5660898"/>
                    <a:pt x="1609471" y="5719572"/>
                    <a:pt x="1723136" y="5769483"/>
                  </a:cubicBezTo>
                  <a:cubicBezTo>
                    <a:pt x="1704340" y="5829681"/>
                    <a:pt x="1653159" y="5859272"/>
                    <a:pt x="1863979" y="5839333"/>
                  </a:cubicBezTo>
                  <a:cubicBezTo>
                    <a:pt x="3257296" y="5836539"/>
                    <a:pt x="4616450" y="5847588"/>
                    <a:pt x="6074537" y="5835142"/>
                  </a:cubicBezTo>
                  <a:cubicBezTo>
                    <a:pt x="6157341" y="5827522"/>
                    <a:pt x="6358001" y="5919724"/>
                    <a:pt x="6314186" y="5732399"/>
                  </a:cubicBezTo>
                  <a:cubicBezTo>
                    <a:pt x="6303264" y="4087495"/>
                    <a:pt x="6331712" y="2400427"/>
                    <a:pt x="6326505" y="760476"/>
                  </a:cubicBezTo>
                  <a:cubicBezTo>
                    <a:pt x="6171311" y="0"/>
                    <a:pt x="7579741" y="249174"/>
                    <a:pt x="1227074" y="210693"/>
                  </a:cubicBezTo>
                  <a:cubicBezTo>
                    <a:pt x="870204" y="218821"/>
                    <a:pt x="354965" y="185928"/>
                    <a:pt x="34671" y="221488"/>
                  </a:cubicBezTo>
                  <a:cubicBezTo>
                    <a:pt x="0" y="234569"/>
                    <a:pt x="9906" y="514604"/>
                    <a:pt x="16510" y="542290"/>
                  </a:cubicBezTo>
                  <a:close/>
                </a:path>
              </a:pathLst>
            </a:custGeom>
            <a:blipFill>
              <a:blip r:embed="rId2"/>
              <a:stretch>
                <a:fillRect l="-18451" t="0" r="-15033" b="0"/>
              </a:stretch>
            </a:blipFill>
          </p:spPr>
        </p:sp>
      </p:grpSp>
      <p:sp>
        <p:nvSpPr>
          <p:cNvPr name="Freeform 6" id="6"/>
          <p:cNvSpPr/>
          <p:nvPr/>
        </p:nvSpPr>
        <p:spPr>
          <a:xfrm flipH="false" flipV="false" rot="0">
            <a:off x="16739738" y="852422"/>
            <a:ext cx="529897" cy="369001"/>
          </a:xfrm>
          <a:custGeom>
            <a:avLst/>
            <a:gdLst/>
            <a:ahLst/>
            <a:cxnLst/>
            <a:rect r="r" b="b" t="t" l="l"/>
            <a:pathLst>
              <a:path h="369001" w="529897">
                <a:moveTo>
                  <a:pt x="0" y="0"/>
                </a:moveTo>
                <a:lnTo>
                  <a:pt x="529897" y="0"/>
                </a:lnTo>
                <a:lnTo>
                  <a:pt x="529897" y="369000"/>
                </a:lnTo>
                <a:lnTo>
                  <a:pt x="0" y="369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8207636" y="8042428"/>
            <a:ext cx="2221693" cy="1215872"/>
          </a:xfrm>
          <a:custGeom>
            <a:avLst/>
            <a:gdLst/>
            <a:ahLst/>
            <a:cxnLst/>
            <a:rect r="r" b="b" t="t" l="l"/>
            <a:pathLst>
              <a:path h="1215872" w="2221693">
                <a:moveTo>
                  <a:pt x="0" y="0"/>
                </a:moveTo>
                <a:lnTo>
                  <a:pt x="2221693" y="0"/>
                </a:lnTo>
                <a:lnTo>
                  <a:pt x="2221693" y="1215872"/>
                </a:lnTo>
                <a:lnTo>
                  <a:pt x="0" y="12158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0815972" y="3364187"/>
            <a:ext cx="6443328" cy="1800225"/>
          </a:xfrm>
          <a:prstGeom prst="rect">
            <a:avLst/>
          </a:prstGeom>
        </p:spPr>
        <p:txBody>
          <a:bodyPr anchor="t" rtlCol="false" tIns="0" lIns="0" bIns="0" rIns="0">
            <a:spAutoFit/>
          </a:bodyPr>
          <a:lstStyle/>
          <a:p>
            <a:pPr algn="r">
              <a:lnSpc>
                <a:spcPts val="12750"/>
              </a:lnSpc>
            </a:pPr>
            <a:r>
              <a:rPr lang="en-US" sz="15000">
                <a:solidFill>
                  <a:srgbClr val="FF3131"/>
                </a:solidFill>
                <a:latin typeface="Bebas Neue Bold"/>
              </a:rPr>
              <a:t>itinerary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61413" y="3309741"/>
            <a:ext cx="2221693" cy="1215872"/>
          </a:xfrm>
          <a:custGeom>
            <a:avLst/>
            <a:gdLst/>
            <a:ahLst/>
            <a:cxnLst/>
            <a:rect r="r" b="b" t="t" l="l"/>
            <a:pathLst>
              <a:path h="1215872" w="2221693">
                <a:moveTo>
                  <a:pt x="0" y="0"/>
                </a:moveTo>
                <a:lnTo>
                  <a:pt x="2221693" y="0"/>
                </a:lnTo>
                <a:lnTo>
                  <a:pt x="2221693" y="1215872"/>
                </a:lnTo>
                <a:lnTo>
                  <a:pt x="0" y="1215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01569" y="-100231"/>
            <a:ext cx="17986431" cy="11996826"/>
          </a:xfrm>
          <a:prstGeom prst="rect">
            <a:avLst/>
          </a:prstGeom>
        </p:spPr>
        <p:txBody>
          <a:bodyPr anchor="t" rtlCol="false" tIns="0" lIns="0" bIns="0" rIns="0">
            <a:spAutoFit/>
          </a:bodyPr>
          <a:lstStyle/>
          <a:p>
            <a:pPr algn="ctr">
              <a:lnSpc>
                <a:spcPts val="7462"/>
              </a:lnSpc>
            </a:pPr>
          </a:p>
          <a:p>
            <a:pPr algn="ctr">
              <a:lnSpc>
                <a:spcPts val="7462"/>
              </a:lnSpc>
            </a:pPr>
            <a:r>
              <a:rPr lang="en-US" sz="4264" u="sng">
                <a:solidFill>
                  <a:srgbClr val="000000"/>
                </a:solidFill>
                <a:latin typeface="Times New Roman Bold"/>
              </a:rPr>
              <a:t>Vendor’s itinerary</a:t>
            </a:r>
          </a:p>
          <a:p>
            <a:pPr algn="just" marL="920638" indent="-460319" lvl="1">
              <a:lnSpc>
                <a:spcPts val="5543"/>
              </a:lnSpc>
              <a:buFont typeface="Arial"/>
              <a:buChar char="•"/>
            </a:pPr>
            <a:r>
              <a:rPr lang="en-US" sz="4264">
                <a:solidFill>
                  <a:srgbClr val="000000"/>
                </a:solidFill>
                <a:latin typeface="Times New Roman"/>
              </a:rPr>
              <a:t>Vendors play a major role in delivering what is mentioned in the clients itinerary. </a:t>
            </a:r>
          </a:p>
          <a:p>
            <a:pPr algn="just" marL="920638" indent="-460319" lvl="1">
              <a:lnSpc>
                <a:spcPts val="5543"/>
              </a:lnSpc>
              <a:buFont typeface="Arial"/>
              <a:buChar char="•"/>
            </a:pPr>
            <a:r>
              <a:rPr lang="en-US" sz="4264">
                <a:solidFill>
                  <a:srgbClr val="000000"/>
                </a:solidFill>
                <a:latin typeface="Times New Roman"/>
              </a:rPr>
              <a:t>Hence it is unavoidable but to be aware of the specific parts of the itinerary so as to make the necessary arrangements in advance and delivery to the fullest satisfaction of the guests when they arrive at their place. </a:t>
            </a:r>
          </a:p>
          <a:p>
            <a:pPr algn="just" marL="920638" indent="-460319" lvl="1">
              <a:lnSpc>
                <a:spcPts val="5543"/>
              </a:lnSpc>
              <a:buFont typeface="Arial"/>
              <a:buChar char="•"/>
            </a:pPr>
            <a:r>
              <a:rPr lang="en-US" sz="4264">
                <a:solidFill>
                  <a:srgbClr val="000000"/>
                </a:solidFill>
                <a:latin typeface="Times New Roman"/>
              </a:rPr>
              <a:t>For instance, a hotel may organize a surprise welcome event when the group arrives as per the nature of the group and time of arrival, may offer special services and enhance the service satisfaction and value addition. </a:t>
            </a:r>
          </a:p>
          <a:p>
            <a:pPr algn="just" marL="920638" indent="-460319" lvl="1">
              <a:lnSpc>
                <a:spcPts val="5543"/>
              </a:lnSpc>
              <a:buFont typeface="Arial"/>
              <a:buChar char="•"/>
            </a:pPr>
            <a:r>
              <a:rPr lang="en-US" sz="4264">
                <a:solidFill>
                  <a:srgbClr val="000000"/>
                </a:solidFill>
                <a:latin typeface="Times New Roman"/>
              </a:rPr>
              <a:t>It is possible only if the vendors know at least the specific part of client’s itinerary which is expected from them.</a:t>
            </a:r>
          </a:p>
          <a:p>
            <a:pPr algn="just">
              <a:lnSpc>
                <a:spcPts val="7462"/>
              </a:lnSpc>
            </a:pPr>
          </a:p>
          <a:p>
            <a:pPr algn="ctr">
              <a:lnSpc>
                <a:spcPts val="5117"/>
              </a:lnSpc>
            </a:pPr>
          </a:p>
          <a:p>
            <a:pPr>
              <a:lnSpc>
                <a:spcPts val="6925"/>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61413" y="3309741"/>
            <a:ext cx="2221693" cy="1215872"/>
          </a:xfrm>
          <a:custGeom>
            <a:avLst/>
            <a:gdLst/>
            <a:ahLst/>
            <a:cxnLst/>
            <a:rect r="r" b="b" t="t" l="l"/>
            <a:pathLst>
              <a:path h="1215872" w="2221693">
                <a:moveTo>
                  <a:pt x="0" y="0"/>
                </a:moveTo>
                <a:lnTo>
                  <a:pt x="2221693" y="0"/>
                </a:lnTo>
                <a:lnTo>
                  <a:pt x="2221693" y="1215872"/>
                </a:lnTo>
                <a:lnTo>
                  <a:pt x="0" y="1215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01569" y="-100231"/>
            <a:ext cx="17986431" cy="11158626"/>
          </a:xfrm>
          <a:prstGeom prst="rect">
            <a:avLst/>
          </a:prstGeom>
        </p:spPr>
        <p:txBody>
          <a:bodyPr anchor="t" rtlCol="false" tIns="0" lIns="0" bIns="0" rIns="0">
            <a:spAutoFit/>
          </a:bodyPr>
          <a:lstStyle/>
          <a:p>
            <a:pPr algn="ctr">
              <a:lnSpc>
                <a:spcPts val="7462"/>
              </a:lnSpc>
            </a:pPr>
          </a:p>
          <a:p>
            <a:pPr algn="ctr">
              <a:lnSpc>
                <a:spcPts val="7462"/>
              </a:lnSpc>
            </a:pPr>
            <a:r>
              <a:rPr lang="en-US" sz="4264" u="sng">
                <a:solidFill>
                  <a:srgbClr val="000000"/>
                </a:solidFill>
                <a:latin typeface="Times New Roman Bold"/>
              </a:rPr>
              <a:t>C</a:t>
            </a:r>
            <a:r>
              <a:rPr lang="en-US" sz="4264" u="sng">
                <a:solidFill>
                  <a:srgbClr val="000000"/>
                </a:solidFill>
                <a:latin typeface="Times New Roman Bold"/>
              </a:rPr>
              <a:t>oach driver’s itinerary.</a:t>
            </a:r>
          </a:p>
          <a:p>
            <a:pPr algn="just" marL="920638" indent="-460319" lvl="1">
              <a:lnSpc>
                <a:spcPts val="5586"/>
              </a:lnSpc>
              <a:buFont typeface="Arial"/>
              <a:buChar char="•"/>
            </a:pPr>
            <a:r>
              <a:rPr lang="en-US" sz="4264">
                <a:solidFill>
                  <a:srgbClr val="000000"/>
                </a:solidFill>
                <a:latin typeface="Times New Roman"/>
              </a:rPr>
              <a:t>A typical coach driver’s itinerary includes group arrival point and time, pickup points and time, turn around points, restricted areas of driving, sightseeing activities, other entertainment activities, parking spaces, entry points, drop-in points all with specific time. </a:t>
            </a:r>
          </a:p>
          <a:p>
            <a:pPr algn="just" marL="920638" indent="-460319" lvl="1">
              <a:lnSpc>
                <a:spcPts val="5586"/>
              </a:lnSpc>
              <a:buFont typeface="Arial"/>
              <a:buChar char="•"/>
            </a:pPr>
            <a:r>
              <a:rPr lang="en-US" sz="4264">
                <a:solidFill>
                  <a:srgbClr val="000000"/>
                </a:solidFill>
                <a:latin typeface="Times New Roman"/>
              </a:rPr>
              <a:t>For instance, it may be seen that at places a driver is asked to drive slowly which is mentioned in his itinerary so that tourist may have a better view of a monument and take photographs. </a:t>
            </a:r>
          </a:p>
          <a:p>
            <a:pPr algn="just" marL="920638" indent="-460319" lvl="1">
              <a:lnSpc>
                <a:spcPts val="5586"/>
              </a:lnSpc>
              <a:buFont typeface="Arial"/>
              <a:buChar char="•"/>
            </a:pPr>
            <a:r>
              <a:rPr lang="en-US" sz="4264">
                <a:solidFill>
                  <a:srgbClr val="000000"/>
                </a:solidFill>
                <a:latin typeface="Times New Roman"/>
              </a:rPr>
              <a:t>A copy of the client’s itinerary resembles a coach driver’s itinerary with the above-mentioned additional information’s. </a:t>
            </a:r>
          </a:p>
          <a:p>
            <a:pPr algn="just" marL="920638" indent="-460319" lvl="1">
              <a:lnSpc>
                <a:spcPts val="5586"/>
              </a:lnSpc>
              <a:buFont typeface="Arial"/>
              <a:buChar char="•"/>
            </a:pPr>
            <a:r>
              <a:rPr lang="en-US" sz="4264">
                <a:solidFill>
                  <a:srgbClr val="000000"/>
                </a:solidFill>
                <a:latin typeface="Times New Roman"/>
              </a:rPr>
              <a:t>This helps the driver in coordinating with the escort and managing the group.</a:t>
            </a:r>
          </a:p>
          <a:p>
            <a:pPr algn="ctr">
              <a:lnSpc>
                <a:spcPts val="5117"/>
              </a:lnSpc>
            </a:pPr>
          </a:p>
          <a:p>
            <a:pPr>
              <a:lnSpc>
                <a:spcPts val="6925"/>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777" r="0" b="-16777"/>
            </a:stretch>
          </a:blipFill>
        </p:spPr>
      </p:sp>
      <p:sp>
        <p:nvSpPr>
          <p:cNvPr name="Freeform 3" id="3"/>
          <p:cNvSpPr/>
          <p:nvPr/>
        </p:nvSpPr>
        <p:spPr>
          <a:xfrm flipH="false" flipV="false" rot="0">
            <a:off x="16739738" y="852422"/>
            <a:ext cx="529897" cy="369001"/>
          </a:xfrm>
          <a:custGeom>
            <a:avLst/>
            <a:gdLst/>
            <a:ahLst/>
            <a:cxnLst/>
            <a:rect r="r" b="b" t="t" l="l"/>
            <a:pathLst>
              <a:path h="369001" w="529897">
                <a:moveTo>
                  <a:pt x="0" y="0"/>
                </a:moveTo>
                <a:lnTo>
                  <a:pt x="529897" y="0"/>
                </a:lnTo>
                <a:lnTo>
                  <a:pt x="529897" y="369000"/>
                </a:lnTo>
                <a:lnTo>
                  <a:pt x="0" y="369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0" y="2110407"/>
            <a:ext cx="18288000" cy="6835140"/>
          </a:xfrm>
          <a:custGeom>
            <a:avLst/>
            <a:gdLst/>
            <a:ahLst/>
            <a:cxnLst/>
            <a:rect r="r" b="b" t="t" l="l"/>
            <a:pathLst>
              <a:path h="6835140" w="18288000">
                <a:moveTo>
                  <a:pt x="0" y="0"/>
                </a:moveTo>
                <a:lnTo>
                  <a:pt x="18288000" y="0"/>
                </a:lnTo>
                <a:lnTo>
                  <a:pt x="18288000" y="6835140"/>
                </a:lnTo>
                <a:lnTo>
                  <a:pt x="0" y="6835140"/>
                </a:lnTo>
                <a:lnTo>
                  <a:pt x="0" y="0"/>
                </a:lnTo>
                <a:close/>
              </a:path>
            </a:pathLst>
          </a:custGeom>
          <a:blipFill>
            <a:blip r:embed="rId5"/>
            <a:stretch>
              <a:fillRect l="0" t="0" r="0" b="0"/>
            </a:stretch>
          </a:blipFill>
        </p:spPr>
      </p:sp>
      <p:sp>
        <p:nvSpPr>
          <p:cNvPr name="Freeform 5" id="5"/>
          <p:cNvSpPr/>
          <p:nvPr/>
        </p:nvSpPr>
        <p:spPr>
          <a:xfrm flipH="false" flipV="false" rot="0">
            <a:off x="785287" y="3359910"/>
            <a:ext cx="486827" cy="486827"/>
          </a:xfrm>
          <a:custGeom>
            <a:avLst/>
            <a:gdLst/>
            <a:ahLst/>
            <a:cxnLst/>
            <a:rect r="r" b="b" t="t" l="l"/>
            <a:pathLst>
              <a:path h="486827" w="486827">
                <a:moveTo>
                  <a:pt x="0" y="0"/>
                </a:moveTo>
                <a:lnTo>
                  <a:pt x="486826" y="0"/>
                </a:lnTo>
                <a:lnTo>
                  <a:pt x="486826" y="486827"/>
                </a:lnTo>
                <a:lnTo>
                  <a:pt x="0" y="48682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066307" y="6867021"/>
            <a:ext cx="2221693" cy="1215872"/>
          </a:xfrm>
          <a:custGeom>
            <a:avLst/>
            <a:gdLst/>
            <a:ahLst/>
            <a:cxnLst/>
            <a:rect r="r" b="b" t="t" l="l"/>
            <a:pathLst>
              <a:path h="1215872" w="2221693">
                <a:moveTo>
                  <a:pt x="0" y="0"/>
                </a:moveTo>
                <a:lnTo>
                  <a:pt x="2221693" y="0"/>
                </a:lnTo>
                <a:lnTo>
                  <a:pt x="2221693" y="1215872"/>
                </a:lnTo>
                <a:lnTo>
                  <a:pt x="0" y="12158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2514665" y="6114612"/>
            <a:ext cx="13258670" cy="752409"/>
          </a:xfrm>
          <a:prstGeom prst="rect">
            <a:avLst/>
          </a:prstGeom>
        </p:spPr>
        <p:txBody>
          <a:bodyPr anchor="t" rtlCol="false" tIns="0" lIns="0" bIns="0" rIns="0">
            <a:spAutoFit/>
          </a:bodyPr>
          <a:lstStyle/>
          <a:p>
            <a:pPr algn="ctr">
              <a:lnSpc>
                <a:spcPts val="5999"/>
              </a:lnSpc>
            </a:pPr>
            <a:r>
              <a:rPr lang="en-US" sz="4999" spc="2334">
                <a:solidFill>
                  <a:srgbClr val="0B8D93"/>
                </a:solidFill>
                <a:latin typeface="Bebas Neue Bold"/>
              </a:rPr>
              <a:t>for your attention</a:t>
            </a:r>
          </a:p>
        </p:txBody>
      </p:sp>
      <p:sp>
        <p:nvSpPr>
          <p:cNvPr name="TextBox 8" id="8"/>
          <p:cNvSpPr txBox="true"/>
          <p:nvPr/>
        </p:nvSpPr>
        <p:spPr>
          <a:xfrm rot="0">
            <a:off x="5463953" y="4059318"/>
            <a:ext cx="4230023" cy="2149314"/>
          </a:xfrm>
          <a:prstGeom prst="rect">
            <a:avLst/>
          </a:prstGeom>
        </p:spPr>
        <p:txBody>
          <a:bodyPr anchor="t" rtlCol="false" tIns="0" lIns="0" bIns="0" rIns="0">
            <a:spAutoFit/>
          </a:bodyPr>
          <a:lstStyle/>
          <a:p>
            <a:pPr algn="r">
              <a:lnSpc>
                <a:spcPts val="16774"/>
              </a:lnSpc>
            </a:pPr>
            <a:r>
              <a:rPr lang="en-US" sz="13978">
                <a:solidFill>
                  <a:srgbClr val="0B8D93"/>
                </a:solidFill>
                <a:latin typeface="Bebas Neue Bold"/>
              </a:rPr>
              <a:t>Thank</a:t>
            </a:r>
          </a:p>
        </p:txBody>
      </p:sp>
      <p:sp>
        <p:nvSpPr>
          <p:cNvPr name="TextBox 9" id="9"/>
          <p:cNvSpPr txBox="true"/>
          <p:nvPr/>
        </p:nvSpPr>
        <p:spPr>
          <a:xfrm rot="0">
            <a:off x="9966502" y="4367944"/>
            <a:ext cx="3045044" cy="1453925"/>
          </a:xfrm>
          <a:prstGeom prst="rect">
            <a:avLst/>
          </a:prstGeom>
        </p:spPr>
        <p:txBody>
          <a:bodyPr anchor="t" rtlCol="false" tIns="0" lIns="0" bIns="0" rIns="0">
            <a:spAutoFit/>
          </a:bodyPr>
          <a:lstStyle/>
          <a:p>
            <a:pPr algn="just">
              <a:lnSpc>
                <a:spcPts val="11461"/>
              </a:lnSpc>
            </a:pPr>
            <a:r>
              <a:rPr lang="en-US" sz="9551">
                <a:solidFill>
                  <a:srgbClr val="EE9C22"/>
                </a:solidFill>
                <a:latin typeface="Breathing"/>
              </a:rPr>
              <a:t>You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739738" y="852422"/>
            <a:ext cx="529897" cy="369001"/>
          </a:xfrm>
          <a:custGeom>
            <a:avLst/>
            <a:gdLst/>
            <a:ahLst/>
            <a:cxnLst/>
            <a:rect r="r" b="b" t="t" l="l"/>
            <a:pathLst>
              <a:path h="369001" w="529897">
                <a:moveTo>
                  <a:pt x="0" y="0"/>
                </a:moveTo>
                <a:lnTo>
                  <a:pt x="529897" y="0"/>
                </a:lnTo>
                <a:lnTo>
                  <a:pt x="529897" y="369000"/>
                </a:lnTo>
                <a:lnTo>
                  <a:pt x="0" y="369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26265">
            <a:off x="-5662697" y="5860172"/>
            <a:ext cx="19021566" cy="10556969"/>
          </a:xfrm>
          <a:custGeom>
            <a:avLst/>
            <a:gdLst/>
            <a:ahLst/>
            <a:cxnLst/>
            <a:rect r="r" b="b" t="t" l="l"/>
            <a:pathLst>
              <a:path h="10556969" w="19021566">
                <a:moveTo>
                  <a:pt x="0" y="0"/>
                </a:moveTo>
                <a:lnTo>
                  <a:pt x="19021566" y="0"/>
                </a:lnTo>
                <a:lnTo>
                  <a:pt x="19021566" y="10556969"/>
                </a:lnTo>
                <a:lnTo>
                  <a:pt x="0" y="105569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1028700"/>
            <a:ext cx="7147653" cy="8229600"/>
            <a:chOff x="0" y="0"/>
            <a:chExt cx="9530204" cy="10972800"/>
          </a:xfrm>
        </p:grpSpPr>
        <p:pic>
          <p:nvPicPr>
            <p:cNvPr name="Picture 5" id="5"/>
            <p:cNvPicPr>
              <a:picLocks noChangeAspect="true"/>
            </p:cNvPicPr>
            <p:nvPr/>
          </p:nvPicPr>
          <p:blipFill>
            <a:blip r:embed="rId6"/>
            <a:srcRect l="30295" t="14935" r="20846" b="683"/>
            <a:stretch>
              <a:fillRect/>
            </a:stretch>
          </p:blipFill>
          <p:spPr>
            <a:xfrm flipH="false" flipV="false">
              <a:off x="0" y="0"/>
              <a:ext cx="9530204" cy="10972800"/>
            </a:xfrm>
            <a:prstGeom prst="rect">
              <a:avLst/>
            </a:prstGeom>
          </p:spPr>
        </p:pic>
      </p:grpSp>
      <p:sp>
        <p:nvSpPr>
          <p:cNvPr name="Freeform 6" id="6"/>
          <p:cNvSpPr/>
          <p:nvPr/>
        </p:nvSpPr>
        <p:spPr>
          <a:xfrm flipH="false" flipV="false" rot="0">
            <a:off x="1555325" y="793509"/>
            <a:ext cx="486827" cy="486827"/>
          </a:xfrm>
          <a:custGeom>
            <a:avLst/>
            <a:gdLst/>
            <a:ahLst/>
            <a:cxnLst/>
            <a:rect r="r" b="b" t="t" l="l"/>
            <a:pathLst>
              <a:path h="486827" w="486827">
                <a:moveTo>
                  <a:pt x="0" y="0"/>
                </a:moveTo>
                <a:lnTo>
                  <a:pt x="486827" y="0"/>
                </a:lnTo>
                <a:lnTo>
                  <a:pt x="486827" y="486826"/>
                </a:lnTo>
                <a:lnTo>
                  <a:pt x="0" y="4868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6066307" y="8604292"/>
            <a:ext cx="2221693" cy="1215872"/>
          </a:xfrm>
          <a:custGeom>
            <a:avLst/>
            <a:gdLst/>
            <a:ahLst/>
            <a:cxnLst/>
            <a:rect r="r" b="b" t="t" l="l"/>
            <a:pathLst>
              <a:path h="1215872" w="2221693">
                <a:moveTo>
                  <a:pt x="0" y="0"/>
                </a:moveTo>
                <a:lnTo>
                  <a:pt x="2221693" y="0"/>
                </a:lnTo>
                <a:lnTo>
                  <a:pt x="2221693" y="1215872"/>
                </a:lnTo>
                <a:lnTo>
                  <a:pt x="0" y="121587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8614103" y="18390"/>
            <a:ext cx="8125635" cy="1010310"/>
          </a:xfrm>
          <a:prstGeom prst="rect">
            <a:avLst/>
          </a:prstGeom>
        </p:spPr>
        <p:txBody>
          <a:bodyPr anchor="t" rtlCol="false" tIns="0" lIns="0" bIns="0" rIns="0">
            <a:spAutoFit/>
          </a:bodyPr>
          <a:lstStyle/>
          <a:p>
            <a:pPr algn="ctr">
              <a:lnSpc>
                <a:spcPts val="7060"/>
              </a:lnSpc>
            </a:pPr>
            <a:r>
              <a:rPr lang="en-US" sz="5883">
                <a:solidFill>
                  <a:srgbClr val="FF3131"/>
                </a:solidFill>
                <a:latin typeface="Times New Roman"/>
              </a:rPr>
              <a:t>DEFINITION</a:t>
            </a:r>
          </a:p>
        </p:txBody>
      </p:sp>
      <p:sp>
        <p:nvSpPr>
          <p:cNvPr name="TextBox 9" id="9"/>
          <p:cNvSpPr txBox="true"/>
          <p:nvPr/>
        </p:nvSpPr>
        <p:spPr>
          <a:xfrm rot="0">
            <a:off x="8406778" y="1029159"/>
            <a:ext cx="9476079" cy="8733507"/>
          </a:xfrm>
          <a:prstGeom prst="rect">
            <a:avLst/>
          </a:prstGeom>
        </p:spPr>
        <p:txBody>
          <a:bodyPr anchor="t" rtlCol="false" tIns="0" lIns="0" bIns="0" rIns="0">
            <a:spAutoFit/>
          </a:bodyPr>
          <a:lstStyle/>
          <a:p>
            <a:pPr algn="just" marL="817425" indent="-408712" lvl="1">
              <a:lnSpc>
                <a:spcPts val="5300"/>
              </a:lnSpc>
              <a:buFont typeface="Arial"/>
              <a:buChar char="•"/>
            </a:pPr>
            <a:r>
              <a:rPr lang="en-US" sz="3786">
                <a:solidFill>
                  <a:srgbClr val="1E2328"/>
                </a:solidFill>
                <a:latin typeface="Times New Roman Bold"/>
              </a:rPr>
              <a:t>An itinerary is a plan of a journey showing the route and the places that the visitor will visit. </a:t>
            </a:r>
          </a:p>
          <a:p>
            <a:pPr algn="just" marL="817425" indent="-408712" lvl="1">
              <a:lnSpc>
                <a:spcPts val="5300"/>
              </a:lnSpc>
              <a:buFont typeface="Arial"/>
              <a:buChar char="•"/>
            </a:pPr>
            <a:r>
              <a:rPr lang="en-US" sz="3786">
                <a:solidFill>
                  <a:srgbClr val="1E2328"/>
                </a:solidFill>
                <a:latin typeface="Times New Roman Bold"/>
              </a:rPr>
              <a:t>It is a schedule or timetable produced in association with a package tour. </a:t>
            </a:r>
          </a:p>
          <a:p>
            <a:pPr algn="just" marL="817425" indent="-408712" lvl="1">
              <a:lnSpc>
                <a:spcPts val="5300"/>
              </a:lnSpc>
              <a:buFont typeface="Arial"/>
              <a:buChar char="•"/>
            </a:pPr>
            <a:r>
              <a:rPr lang="en-US" sz="3786">
                <a:solidFill>
                  <a:srgbClr val="1E2328"/>
                </a:solidFill>
                <a:latin typeface="Times New Roman Bold"/>
              </a:rPr>
              <a:t>It is basically designed to identify the route, day-by-day journey format, origin, destination, and all the enroute halting points, period of halts along with accommodation, mode of travel, activities and other services offered during a visitor’s tour. </a:t>
            </a:r>
          </a:p>
          <a:p>
            <a:pPr algn="just">
              <a:lnSpc>
                <a:spcPts val="530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739738" y="852422"/>
            <a:ext cx="529897" cy="369001"/>
          </a:xfrm>
          <a:custGeom>
            <a:avLst/>
            <a:gdLst/>
            <a:ahLst/>
            <a:cxnLst/>
            <a:rect r="r" b="b" t="t" l="l"/>
            <a:pathLst>
              <a:path h="369001" w="529897">
                <a:moveTo>
                  <a:pt x="0" y="0"/>
                </a:moveTo>
                <a:lnTo>
                  <a:pt x="529897" y="0"/>
                </a:lnTo>
                <a:lnTo>
                  <a:pt x="529897" y="369000"/>
                </a:lnTo>
                <a:lnTo>
                  <a:pt x="0" y="369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26265">
            <a:off x="-5662697" y="5860172"/>
            <a:ext cx="19021566" cy="10556969"/>
          </a:xfrm>
          <a:custGeom>
            <a:avLst/>
            <a:gdLst/>
            <a:ahLst/>
            <a:cxnLst/>
            <a:rect r="r" b="b" t="t" l="l"/>
            <a:pathLst>
              <a:path h="10556969" w="19021566">
                <a:moveTo>
                  <a:pt x="0" y="0"/>
                </a:moveTo>
                <a:lnTo>
                  <a:pt x="19021566" y="0"/>
                </a:lnTo>
                <a:lnTo>
                  <a:pt x="19021566" y="10556969"/>
                </a:lnTo>
                <a:lnTo>
                  <a:pt x="0" y="105569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1028700"/>
            <a:ext cx="7147653" cy="8229600"/>
            <a:chOff x="0" y="0"/>
            <a:chExt cx="9530204" cy="10972800"/>
          </a:xfrm>
        </p:grpSpPr>
        <p:pic>
          <p:nvPicPr>
            <p:cNvPr name="Picture 5" id="5"/>
            <p:cNvPicPr>
              <a:picLocks noChangeAspect="true"/>
            </p:cNvPicPr>
            <p:nvPr/>
          </p:nvPicPr>
          <p:blipFill>
            <a:blip r:embed="rId6"/>
            <a:srcRect l="30295" t="14935" r="20846" b="683"/>
            <a:stretch>
              <a:fillRect/>
            </a:stretch>
          </p:blipFill>
          <p:spPr>
            <a:xfrm flipH="false" flipV="false">
              <a:off x="0" y="0"/>
              <a:ext cx="9530204" cy="10972800"/>
            </a:xfrm>
            <a:prstGeom prst="rect">
              <a:avLst/>
            </a:prstGeom>
          </p:spPr>
        </p:pic>
      </p:grpSp>
      <p:sp>
        <p:nvSpPr>
          <p:cNvPr name="Freeform 6" id="6"/>
          <p:cNvSpPr/>
          <p:nvPr/>
        </p:nvSpPr>
        <p:spPr>
          <a:xfrm flipH="false" flipV="false" rot="0">
            <a:off x="1555325" y="793509"/>
            <a:ext cx="486827" cy="486827"/>
          </a:xfrm>
          <a:custGeom>
            <a:avLst/>
            <a:gdLst/>
            <a:ahLst/>
            <a:cxnLst/>
            <a:rect r="r" b="b" t="t" l="l"/>
            <a:pathLst>
              <a:path h="486827" w="486827">
                <a:moveTo>
                  <a:pt x="0" y="0"/>
                </a:moveTo>
                <a:lnTo>
                  <a:pt x="486827" y="0"/>
                </a:lnTo>
                <a:lnTo>
                  <a:pt x="486827" y="486826"/>
                </a:lnTo>
                <a:lnTo>
                  <a:pt x="0" y="4868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6066307" y="8604292"/>
            <a:ext cx="2221693" cy="1215872"/>
          </a:xfrm>
          <a:custGeom>
            <a:avLst/>
            <a:gdLst/>
            <a:ahLst/>
            <a:cxnLst/>
            <a:rect r="r" b="b" t="t" l="l"/>
            <a:pathLst>
              <a:path h="1215872" w="2221693">
                <a:moveTo>
                  <a:pt x="0" y="0"/>
                </a:moveTo>
                <a:lnTo>
                  <a:pt x="2221693" y="0"/>
                </a:lnTo>
                <a:lnTo>
                  <a:pt x="2221693" y="1215872"/>
                </a:lnTo>
                <a:lnTo>
                  <a:pt x="0" y="121587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8614103" y="18390"/>
            <a:ext cx="8125635" cy="1010310"/>
          </a:xfrm>
          <a:prstGeom prst="rect">
            <a:avLst/>
          </a:prstGeom>
        </p:spPr>
        <p:txBody>
          <a:bodyPr anchor="t" rtlCol="false" tIns="0" lIns="0" bIns="0" rIns="0">
            <a:spAutoFit/>
          </a:bodyPr>
          <a:lstStyle/>
          <a:p>
            <a:pPr algn="ctr">
              <a:lnSpc>
                <a:spcPts val="7060"/>
              </a:lnSpc>
            </a:pPr>
            <a:r>
              <a:rPr lang="en-US" sz="5883">
                <a:solidFill>
                  <a:srgbClr val="FF3131"/>
                </a:solidFill>
                <a:latin typeface="Times New Roman"/>
              </a:rPr>
              <a:t>DEFINITION</a:t>
            </a:r>
          </a:p>
        </p:txBody>
      </p:sp>
      <p:sp>
        <p:nvSpPr>
          <p:cNvPr name="TextBox 9" id="9"/>
          <p:cNvSpPr txBox="true"/>
          <p:nvPr/>
        </p:nvSpPr>
        <p:spPr>
          <a:xfrm rot="0">
            <a:off x="8406778" y="690497"/>
            <a:ext cx="9476079" cy="8066757"/>
          </a:xfrm>
          <a:prstGeom prst="rect">
            <a:avLst/>
          </a:prstGeom>
        </p:spPr>
        <p:txBody>
          <a:bodyPr anchor="t" rtlCol="false" tIns="0" lIns="0" bIns="0" rIns="0">
            <a:spAutoFit/>
          </a:bodyPr>
          <a:lstStyle/>
          <a:p>
            <a:pPr algn="just" marL="817425" indent="-408712" lvl="1">
              <a:lnSpc>
                <a:spcPts val="5300"/>
              </a:lnSpc>
              <a:buFont typeface="Arial"/>
              <a:buChar char="•"/>
            </a:pPr>
            <a:r>
              <a:rPr lang="en-US" sz="3786">
                <a:solidFill>
                  <a:srgbClr val="1E2328"/>
                </a:solidFill>
                <a:latin typeface="Times New Roman Bold"/>
              </a:rPr>
              <a:t>An itinerary is not just a piece of information but a selling point aimed at convincing potential customers.</a:t>
            </a:r>
            <a:r>
              <a:rPr lang="en-US" sz="3786">
                <a:solidFill>
                  <a:srgbClr val="1E2328"/>
                </a:solidFill>
                <a:latin typeface="Times New Roman Bold"/>
              </a:rPr>
              <a:t> </a:t>
            </a:r>
          </a:p>
          <a:p>
            <a:pPr algn="just" marL="817425" indent="-408712" lvl="1">
              <a:lnSpc>
                <a:spcPts val="5300"/>
              </a:lnSpc>
              <a:buFont typeface="Arial"/>
              <a:buChar char="•"/>
            </a:pPr>
            <a:r>
              <a:rPr lang="en-US" sz="3786">
                <a:solidFill>
                  <a:srgbClr val="1E2328"/>
                </a:solidFill>
                <a:latin typeface="Times New Roman Bold"/>
              </a:rPr>
              <a:t>The quality of a tour package is determined by the suitability, nature and comprehensiveness of a tour itinerary. </a:t>
            </a:r>
          </a:p>
          <a:p>
            <a:pPr algn="just" marL="817425" indent="-408712" lvl="1">
              <a:lnSpc>
                <a:spcPts val="5300"/>
              </a:lnSpc>
              <a:buFont typeface="Arial"/>
              <a:buChar char="•"/>
            </a:pPr>
            <a:r>
              <a:rPr lang="en-US" sz="3786">
                <a:solidFill>
                  <a:srgbClr val="1E2328"/>
                </a:solidFill>
                <a:latin typeface="Times New Roman Bold"/>
              </a:rPr>
              <a:t>It is generally printed in tour brochures but only after the clearance from the expert team as it includes logical inclusion and sequential arrangement of a variety of features.</a:t>
            </a:r>
          </a:p>
          <a:p>
            <a:pPr algn="just">
              <a:lnSpc>
                <a:spcPts val="5300"/>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5400000">
            <a:off x="10289858" y="2288857"/>
            <a:ext cx="10287000" cy="5709285"/>
          </a:xfrm>
          <a:custGeom>
            <a:avLst/>
            <a:gdLst/>
            <a:ahLst/>
            <a:cxnLst/>
            <a:rect r="r" b="b" t="t" l="l"/>
            <a:pathLst>
              <a:path h="5709285" w="10287000">
                <a:moveTo>
                  <a:pt x="10287000" y="5709286"/>
                </a:moveTo>
                <a:lnTo>
                  <a:pt x="0" y="5709286"/>
                </a:lnTo>
                <a:lnTo>
                  <a:pt x="0" y="0"/>
                </a:lnTo>
                <a:lnTo>
                  <a:pt x="10287000" y="0"/>
                </a:lnTo>
                <a:lnTo>
                  <a:pt x="10287000" y="5709286"/>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848380" y="2087940"/>
            <a:ext cx="8439620" cy="5757836"/>
            <a:chOff x="0" y="0"/>
            <a:chExt cx="11252826" cy="7677114"/>
          </a:xfrm>
        </p:grpSpPr>
        <p:pic>
          <p:nvPicPr>
            <p:cNvPr name="Picture 4" id="4"/>
            <p:cNvPicPr>
              <a:picLocks noChangeAspect="true"/>
            </p:cNvPicPr>
            <p:nvPr/>
          </p:nvPicPr>
          <p:blipFill>
            <a:blip r:embed="rId4"/>
            <a:srcRect l="1141" t="0" r="1141" b="0"/>
            <a:stretch>
              <a:fillRect/>
            </a:stretch>
          </p:blipFill>
          <p:spPr>
            <a:xfrm flipH="true" flipV="false">
              <a:off x="0" y="0"/>
              <a:ext cx="11252826" cy="7677114"/>
            </a:xfrm>
            <a:prstGeom prst="rect">
              <a:avLst/>
            </a:prstGeom>
          </p:spPr>
        </p:pic>
      </p:grpSp>
      <p:sp>
        <p:nvSpPr>
          <p:cNvPr name="Freeform 5" id="5"/>
          <p:cNvSpPr/>
          <p:nvPr/>
        </p:nvSpPr>
        <p:spPr>
          <a:xfrm flipH="false" flipV="false" rot="0">
            <a:off x="16739738" y="852422"/>
            <a:ext cx="529897" cy="369001"/>
          </a:xfrm>
          <a:custGeom>
            <a:avLst/>
            <a:gdLst/>
            <a:ahLst/>
            <a:cxnLst/>
            <a:rect r="r" b="b" t="t" l="l"/>
            <a:pathLst>
              <a:path h="369001" w="529897">
                <a:moveTo>
                  <a:pt x="0" y="0"/>
                </a:moveTo>
                <a:lnTo>
                  <a:pt x="529897" y="0"/>
                </a:lnTo>
                <a:lnTo>
                  <a:pt x="529897" y="369000"/>
                </a:lnTo>
                <a:lnTo>
                  <a:pt x="0" y="3690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3004933" y="1844526"/>
            <a:ext cx="486827" cy="486827"/>
          </a:xfrm>
          <a:custGeom>
            <a:avLst/>
            <a:gdLst/>
            <a:ahLst/>
            <a:cxnLst/>
            <a:rect r="r" b="b" t="t" l="l"/>
            <a:pathLst>
              <a:path h="486827" w="486827">
                <a:moveTo>
                  <a:pt x="0" y="0"/>
                </a:moveTo>
                <a:lnTo>
                  <a:pt x="486826" y="0"/>
                </a:lnTo>
                <a:lnTo>
                  <a:pt x="486826" y="486827"/>
                </a:lnTo>
                <a:lnTo>
                  <a:pt x="0" y="48682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8023473" y="7248476"/>
            <a:ext cx="652727" cy="651095"/>
          </a:xfrm>
          <a:custGeom>
            <a:avLst/>
            <a:gdLst/>
            <a:ahLst/>
            <a:cxnLst/>
            <a:rect r="r" b="b" t="t" l="l"/>
            <a:pathLst>
              <a:path h="651095" w="652727">
                <a:moveTo>
                  <a:pt x="0" y="0"/>
                </a:moveTo>
                <a:lnTo>
                  <a:pt x="652727" y="0"/>
                </a:lnTo>
                <a:lnTo>
                  <a:pt x="652727" y="651094"/>
                </a:lnTo>
                <a:lnTo>
                  <a:pt x="0" y="6510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604293" y="82401"/>
            <a:ext cx="8071907" cy="933450"/>
          </a:xfrm>
          <a:prstGeom prst="rect">
            <a:avLst/>
          </a:prstGeom>
        </p:spPr>
        <p:txBody>
          <a:bodyPr anchor="t" rtlCol="false" tIns="0" lIns="0" bIns="0" rIns="0">
            <a:spAutoFit/>
          </a:bodyPr>
          <a:lstStyle/>
          <a:p>
            <a:pPr>
              <a:lnSpc>
                <a:spcPts val="6599"/>
              </a:lnSpc>
            </a:pPr>
            <a:r>
              <a:rPr lang="en-US" sz="5499">
                <a:solidFill>
                  <a:srgbClr val="FF3131"/>
                </a:solidFill>
                <a:latin typeface="Times New Roman"/>
              </a:rPr>
              <a:t>TYPES OF ITINERARY</a:t>
            </a:r>
          </a:p>
        </p:txBody>
      </p:sp>
      <p:sp>
        <p:nvSpPr>
          <p:cNvPr name="Freeform 9" id="9"/>
          <p:cNvSpPr/>
          <p:nvPr/>
        </p:nvSpPr>
        <p:spPr>
          <a:xfrm flipH="false" flipV="false" rot="0">
            <a:off x="-1192993" y="9258300"/>
            <a:ext cx="2221693" cy="1215872"/>
          </a:xfrm>
          <a:custGeom>
            <a:avLst/>
            <a:gdLst/>
            <a:ahLst/>
            <a:cxnLst/>
            <a:rect r="r" b="b" t="t" l="l"/>
            <a:pathLst>
              <a:path h="1215872" w="2221693">
                <a:moveTo>
                  <a:pt x="0" y="0"/>
                </a:moveTo>
                <a:lnTo>
                  <a:pt x="2221693" y="0"/>
                </a:lnTo>
                <a:lnTo>
                  <a:pt x="2221693" y="1215872"/>
                </a:lnTo>
                <a:lnTo>
                  <a:pt x="0" y="121587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604293" y="873748"/>
            <a:ext cx="8703238" cy="8167665"/>
          </a:xfrm>
          <a:prstGeom prst="rect">
            <a:avLst/>
          </a:prstGeom>
        </p:spPr>
        <p:txBody>
          <a:bodyPr anchor="t" rtlCol="false" tIns="0" lIns="0" bIns="0" rIns="0">
            <a:spAutoFit/>
          </a:bodyPr>
          <a:lstStyle/>
          <a:p>
            <a:pPr algn="just" marL="955385" indent="-477693" lvl="1">
              <a:lnSpc>
                <a:spcPts val="11062"/>
              </a:lnSpc>
              <a:buFont typeface="Arial"/>
              <a:buChar char="•"/>
            </a:pPr>
            <a:r>
              <a:rPr lang="en-US" sz="4425">
                <a:solidFill>
                  <a:srgbClr val="004AAD"/>
                </a:solidFill>
                <a:latin typeface="Times New Roman Medium"/>
              </a:rPr>
              <a:t>Tourist’s Itinerary</a:t>
            </a:r>
          </a:p>
          <a:p>
            <a:pPr algn="just" marL="955385" indent="-477693" lvl="1">
              <a:lnSpc>
                <a:spcPts val="11062"/>
              </a:lnSpc>
              <a:buFont typeface="Arial"/>
              <a:buChar char="•"/>
            </a:pPr>
            <a:r>
              <a:rPr lang="en-US" sz="4425">
                <a:solidFill>
                  <a:srgbClr val="004AAD"/>
                </a:solidFill>
                <a:latin typeface="Times New Roman Medium"/>
              </a:rPr>
              <a:t>Tour Manager’s Itinerary</a:t>
            </a:r>
          </a:p>
          <a:p>
            <a:pPr algn="just" marL="955385" indent="-477693" lvl="1">
              <a:lnSpc>
                <a:spcPts val="11062"/>
              </a:lnSpc>
              <a:buFont typeface="Arial"/>
              <a:buChar char="•"/>
            </a:pPr>
            <a:r>
              <a:rPr lang="en-US" sz="4425">
                <a:solidFill>
                  <a:srgbClr val="004AAD"/>
                </a:solidFill>
                <a:latin typeface="Times New Roman Medium"/>
              </a:rPr>
              <a:t>Escort or Guide’s Itinerary</a:t>
            </a:r>
          </a:p>
          <a:p>
            <a:pPr algn="just" marL="955385" indent="-477693" lvl="1">
              <a:lnSpc>
                <a:spcPts val="11062"/>
              </a:lnSpc>
              <a:buFont typeface="Arial"/>
              <a:buChar char="•"/>
            </a:pPr>
            <a:r>
              <a:rPr lang="en-US" sz="4425">
                <a:solidFill>
                  <a:srgbClr val="004AAD"/>
                </a:solidFill>
                <a:latin typeface="Times New Roman Medium"/>
              </a:rPr>
              <a:t>Vendor’s Itinerary </a:t>
            </a:r>
          </a:p>
          <a:p>
            <a:pPr algn="just" marL="955385" indent="-477693" lvl="1">
              <a:lnSpc>
                <a:spcPts val="11062"/>
              </a:lnSpc>
              <a:buFont typeface="Arial"/>
              <a:buChar char="•"/>
            </a:pPr>
            <a:r>
              <a:rPr lang="en-US" sz="4425">
                <a:solidFill>
                  <a:srgbClr val="004AAD"/>
                </a:solidFill>
                <a:latin typeface="Times New Roman Medium"/>
              </a:rPr>
              <a:t>Coach Driver’s Itinerary</a:t>
            </a:r>
          </a:p>
          <a:p>
            <a:pPr algn="just">
              <a:lnSpc>
                <a:spcPts val="9562"/>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61413" y="3309741"/>
            <a:ext cx="2221693" cy="1215872"/>
          </a:xfrm>
          <a:custGeom>
            <a:avLst/>
            <a:gdLst/>
            <a:ahLst/>
            <a:cxnLst/>
            <a:rect r="r" b="b" t="t" l="l"/>
            <a:pathLst>
              <a:path h="1215872" w="2221693">
                <a:moveTo>
                  <a:pt x="0" y="0"/>
                </a:moveTo>
                <a:lnTo>
                  <a:pt x="2221693" y="0"/>
                </a:lnTo>
                <a:lnTo>
                  <a:pt x="2221693" y="1215872"/>
                </a:lnTo>
                <a:lnTo>
                  <a:pt x="0" y="1215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161925"/>
            <a:ext cx="18288000" cy="10174078"/>
          </a:xfrm>
          <a:prstGeom prst="rect">
            <a:avLst/>
          </a:prstGeom>
        </p:spPr>
        <p:txBody>
          <a:bodyPr anchor="t" rtlCol="false" tIns="0" lIns="0" bIns="0" rIns="0">
            <a:spAutoFit/>
          </a:bodyPr>
          <a:lstStyle/>
          <a:p>
            <a:pPr algn="ctr">
              <a:lnSpc>
                <a:spcPts val="5117"/>
              </a:lnSpc>
            </a:pPr>
          </a:p>
          <a:p>
            <a:pPr algn="ctr">
              <a:lnSpc>
                <a:spcPts val="5117"/>
              </a:lnSpc>
            </a:pPr>
          </a:p>
          <a:p>
            <a:pPr algn="ctr">
              <a:lnSpc>
                <a:spcPts val="5117"/>
              </a:lnSpc>
              <a:spcBef>
                <a:spcPct val="0"/>
              </a:spcBef>
            </a:pPr>
            <a:r>
              <a:rPr lang="en-US" sz="4264" u="sng">
                <a:solidFill>
                  <a:srgbClr val="000000"/>
                </a:solidFill>
                <a:latin typeface="Times New Roman Bold"/>
              </a:rPr>
              <a:t>Tourist’s itinerary</a:t>
            </a:r>
          </a:p>
          <a:p>
            <a:pPr algn="ctr">
              <a:lnSpc>
                <a:spcPts val="5117"/>
              </a:lnSpc>
              <a:spcBef>
                <a:spcPct val="0"/>
              </a:spcBef>
            </a:pPr>
          </a:p>
          <a:p>
            <a:pPr algn="ctr">
              <a:lnSpc>
                <a:spcPts val="5117"/>
              </a:lnSpc>
              <a:spcBef>
                <a:spcPct val="0"/>
              </a:spcBef>
            </a:pPr>
          </a:p>
          <a:p>
            <a:pPr algn="just" marL="791101" indent="-395550" lvl="1">
              <a:lnSpc>
                <a:spcPts val="6925"/>
              </a:lnSpc>
              <a:buFont typeface="Arial"/>
              <a:buChar char="•"/>
            </a:pPr>
            <a:r>
              <a:rPr lang="en-US" sz="3664">
                <a:solidFill>
                  <a:srgbClr val="000000"/>
                </a:solidFill>
                <a:latin typeface="Times New Roman"/>
              </a:rPr>
              <a:t>Tourists’ itinerary is given to a particular tourist for his reference as part of the package tour. </a:t>
            </a:r>
          </a:p>
          <a:p>
            <a:pPr algn="just" marL="791101" indent="-395550" lvl="1">
              <a:lnSpc>
                <a:spcPts val="6925"/>
              </a:lnSpc>
              <a:buFont typeface="Arial"/>
              <a:buChar char="•"/>
            </a:pPr>
            <a:r>
              <a:rPr lang="en-US" sz="3664">
                <a:solidFill>
                  <a:srgbClr val="000000"/>
                </a:solidFill>
                <a:latin typeface="Times New Roman"/>
              </a:rPr>
              <a:t>A tourist expects the tour to be organized as per the itinerary mentioned in the package tour, he/she has purchased. For planners it is important to check its feasibility. </a:t>
            </a:r>
          </a:p>
          <a:p>
            <a:pPr algn="just" marL="791101" indent="-395550" lvl="1">
              <a:lnSpc>
                <a:spcPts val="6925"/>
              </a:lnSpc>
              <a:buFont typeface="Arial"/>
              <a:buChar char="•"/>
            </a:pPr>
            <a:r>
              <a:rPr lang="en-US" sz="3664">
                <a:solidFill>
                  <a:srgbClr val="000000"/>
                </a:solidFill>
                <a:latin typeface="Times New Roman"/>
              </a:rPr>
              <a:t>Generally, planners organize FAM trips in advance to have the feel of the itinerary and identify the limitations and they are rectified before they are incorporated into a package tour and made available for the reference of the tourists. </a:t>
            </a:r>
          </a:p>
          <a:p>
            <a:pPr>
              <a:lnSpc>
                <a:spcPts val="6925"/>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61413" y="3309741"/>
            <a:ext cx="2221693" cy="1215872"/>
          </a:xfrm>
          <a:custGeom>
            <a:avLst/>
            <a:gdLst/>
            <a:ahLst/>
            <a:cxnLst/>
            <a:rect r="r" b="b" t="t" l="l"/>
            <a:pathLst>
              <a:path h="1215872" w="2221693">
                <a:moveTo>
                  <a:pt x="0" y="0"/>
                </a:moveTo>
                <a:lnTo>
                  <a:pt x="2221693" y="0"/>
                </a:lnTo>
                <a:lnTo>
                  <a:pt x="2221693" y="1215872"/>
                </a:lnTo>
                <a:lnTo>
                  <a:pt x="0" y="1215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209265"/>
            <a:ext cx="18288000" cy="10222777"/>
          </a:xfrm>
          <a:prstGeom prst="rect">
            <a:avLst/>
          </a:prstGeom>
        </p:spPr>
        <p:txBody>
          <a:bodyPr anchor="t" rtlCol="false" tIns="0" lIns="0" bIns="0" rIns="0">
            <a:spAutoFit/>
          </a:bodyPr>
          <a:lstStyle/>
          <a:p>
            <a:pPr algn="just" marL="920638" indent="-460319" lvl="1">
              <a:lnSpc>
                <a:spcPts val="6225"/>
              </a:lnSpc>
              <a:buFont typeface="Arial"/>
              <a:buChar char="•"/>
            </a:pPr>
            <a:r>
              <a:rPr lang="en-US" sz="4264">
                <a:solidFill>
                  <a:srgbClr val="000000"/>
                </a:solidFill>
                <a:latin typeface="Times New Roman"/>
              </a:rPr>
              <a:t>Hence tour planners should take into consideration various aspects such as purpose of tour, budget, accommodation, transportation, choice of destinations and attractions, activities at destinations, legal issues, host and guest behavior and so on. They may also keep certain things as optional. </a:t>
            </a:r>
          </a:p>
          <a:p>
            <a:pPr algn="just" marL="920638" indent="-460319" lvl="1">
              <a:lnSpc>
                <a:spcPts val="6225"/>
              </a:lnSpc>
              <a:buFont typeface="Arial"/>
              <a:buChar char="•"/>
            </a:pPr>
            <a:r>
              <a:rPr lang="en-US" sz="4264">
                <a:solidFill>
                  <a:srgbClr val="000000"/>
                </a:solidFill>
                <a:latin typeface="Times New Roman"/>
              </a:rPr>
              <a:t>Basically, a tourist itinerary is a reference for the tourist to follow during his journey like points of halt, hotel, time taken between two points, meal plans, activities, attractions to visit etc. apart from arrival and departure points/time and check-in check-out time. </a:t>
            </a:r>
          </a:p>
          <a:p>
            <a:pPr algn="just" marL="920638" indent="-460319" lvl="1">
              <a:lnSpc>
                <a:spcPts val="6225"/>
              </a:lnSpc>
              <a:buFont typeface="Arial"/>
              <a:buChar char="•"/>
            </a:pPr>
            <a:r>
              <a:rPr lang="en-US" sz="4264">
                <a:solidFill>
                  <a:srgbClr val="000000"/>
                </a:solidFill>
                <a:latin typeface="Times New Roman"/>
              </a:rPr>
              <a:t>Tour operators are expected to strictly follow the itinerary. If they intend to change or modify it that should be only in the interest of safety and security of the guests. And they should take their client into confidence before doing that.</a:t>
            </a:r>
          </a:p>
          <a:p>
            <a:pPr algn="just" marL="791101" indent="-395550" lvl="1">
              <a:lnSpc>
                <a:spcPts val="5349"/>
              </a:lnSpc>
              <a:buFont typeface="Arial"/>
              <a:buChar char="•"/>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61413" y="3309741"/>
            <a:ext cx="2221693" cy="1215872"/>
          </a:xfrm>
          <a:custGeom>
            <a:avLst/>
            <a:gdLst/>
            <a:ahLst/>
            <a:cxnLst/>
            <a:rect r="r" b="b" t="t" l="l"/>
            <a:pathLst>
              <a:path h="1215872" w="2221693">
                <a:moveTo>
                  <a:pt x="0" y="0"/>
                </a:moveTo>
                <a:lnTo>
                  <a:pt x="2221693" y="0"/>
                </a:lnTo>
                <a:lnTo>
                  <a:pt x="2221693" y="1215872"/>
                </a:lnTo>
                <a:lnTo>
                  <a:pt x="0" y="1215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161925"/>
            <a:ext cx="18288000" cy="9394836"/>
          </a:xfrm>
          <a:prstGeom prst="rect">
            <a:avLst/>
          </a:prstGeom>
        </p:spPr>
        <p:txBody>
          <a:bodyPr anchor="t" rtlCol="false" tIns="0" lIns="0" bIns="0" rIns="0">
            <a:spAutoFit/>
          </a:bodyPr>
          <a:lstStyle/>
          <a:p>
            <a:pPr algn="ctr">
              <a:lnSpc>
                <a:spcPts val="5117"/>
              </a:lnSpc>
            </a:pPr>
          </a:p>
          <a:p>
            <a:pPr algn="ctr">
              <a:lnSpc>
                <a:spcPts val="5117"/>
              </a:lnSpc>
              <a:spcBef>
                <a:spcPct val="0"/>
              </a:spcBef>
            </a:pPr>
            <a:r>
              <a:rPr lang="en-US" sz="4264" u="sng">
                <a:solidFill>
                  <a:srgbClr val="000000"/>
                </a:solidFill>
                <a:latin typeface="Times New Roman Bold"/>
              </a:rPr>
              <a:t>Tour manager’s itinerary</a:t>
            </a:r>
          </a:p>
          <a:p>
            <a:pPr algn="ctr">
              <a:lnSpc>
                <a:spcPts val="5117"/>
              </a:lnSpc>
              <a:spcBef>
                <a:spcPct val="0"/>
              </a:spcBef>
            </a:pPr>
          </a:p>
          <a:p>
            <a:pPr algn="just" marL="920638" indent="-460319" lvl="1">
              <a:lnSpc>
                <a:spcPts val="6566"/>
              </a:lnSpc>
              <a:buFont typeface="Arial"/>
              <a:buChar char="•"/>
            </a:pPr>
            <a:r>
              <a:rPr lang="en-US" sz="4264">
                <a:solidFill>
                  <a:srgbClr val="000000"/>
                </a:solidFill>
                <a:latin typeface="Times New Roman"/>
              </a:rPr>
              <a:t>The role of tour manager is crucial to any package tour as he/she has to perform different duties from planning to actual operation of the tour continuously on the spot. </a:t>
            </a:r>
          </a:p>
          <a:p>
            <a:pPr algn="just" marL="920638" indent="-460319" lvl="1">
              <a:lnSpc>
                <a:spcPts val="6566"/>
              </a:lnSpc>
              <a:buFont typeface="Arial"/>
              <a:buChar char="•"/>
            </a:pPr>
            <a:r>
              <a:rPr lang="en-US" sz="4264">
                <a:solidFill>
                  <a:srgbClr val="000000"/>
                </a:solidFill>
                <a:latin typeface="Times New Roman"/>
              </a:rPr>
              <a:t>Professional expertise, knowledge of different travel issues, crisis management and his/her own personal experiences matter a lot in organizing a tour. </a:t>
            </a:r>
          </a:p>
          <a:p>
            <a:pPr algn="just" marL="920638" indent="-460319" lvl="1">
              <a:lnSpc>
                <a:spcPts val="6566"/>
              </a:lnSpc>
              <a:buFont typeface="Arial"/>
              <a:buChar char="•"/>
            </a:pPr>
            <a:r>
              <a:rPr lang="en-US" sz="4264">
                <a:solidFill>
                  <a:srgbClr val="000000"/>
                </a:solidFill>
                <a:latin typeface="Times New Roman"/>
              </a:rPr>
              <a:t>Tour manager’s itinerary includes the complete details of the whole tour from day one to the last day. </a:t>
            </a:r>
          </a:p>
          <a:p>
            <a:pPr algn="just">
              <a:lnSpc>
                <a:spcPts val="6566"/>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61413" y="3309741"/>
            <a:ext cx="2221693" cy="1215872"/>
          </a:xfrm>
          <a:custGeom>
            <a:avLst/>
            <a:gdLst/>
            <a:ahLst/>
            <a:cxnLst/>
            <a:rect r="r" b="b" t="t" l="l"/>
            <a:pathLst>
              <a:path h="1215872" w="2221693">
                <a:moveTo>
                  <a:pt x="0" y="0"/>
                </a:moveTo>
                <a:lnTo>
                  <a:pt x="2221693" y="0"/>
                </a:lnTo>
                <a:lnTo>
                  <a:pt x="2221693" y="1215872"/>
                </a:lnTo>
                <a:lnTo>
                  <a:pt x="0" y="1215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161925"/>
            <a:ext cx="18288000" cy="8402428"/>
          </a:xfrm>
          <a:prstGeom prst="rect">
            <a:avLst/>
          </a:prstGeom>
        </p:spPr>
        <p:txBody>
          <a:bodyPr anchor="t" rtlCol="false" tIns="0" lIns="0" bIns="0" rIns="0">
            <a:spAutoFit/>
          </a:bodyPr>
          <a:lstStyle/>
          <a:p>
            <a:pPr algn="ctr">
              <a:lnSpc>
                <a:spcPts val="5117"/>
              </a:lnSpc>
            </a:pPr>
          </a:p>
          <a:p>
            <a:pPr algn="ctr">
              <a:lnSpc>
                <a:spcPts val="5117"/>
              </a:lnSpc>
            </a:pPr>
          </a:p>
          <a:p>
            <a:pPr algn="just" marL="920638" indent="-460319" lvl="1">
              <a:lnSpc>
                <a:spcPts val="7462"/>
              </a:lnSpc>
              <a:buFont typeface="Arial"/>
              <a:buChar char="•"/>
            </a:pPr>
            <a:r>
              <a:rPr lang="en-US" sz="4264">
                <a:solidFill>
                  <a:srgbClr val="000000"/>
                </a:solidFill>
                <a:latin typeface="Times New Roman"/>
              </a:rPr>
              <a:t>Apart fr</a:t>
            </a:r>
            <a:r>
              <a:rPr lang="en-US" sz="4264">
                <a:solidFill>
                  <a:srgbClr val="000000"/>
                </a:solidFill>
                <a:latin typeface="Times New Roman"/>
              </a:rPr>
              <a:t>om the general details as listed in a t</a:t>
            </a:r>
            <a:r>
              <a:rPr lang="en-US" sz="4264">
                <a:solidFill>
                  <a:srgbClr val="000000"/>
                </a:solidFill>
                <a:latin typeface="Times New Roman"/>
              </a:rPr>
              <a:t>ourist’s itinerary a tour managers itinerary also carries information about alternative arrangements, contact details, quick references, differential rates and tariff details, details of coach drivers and escorts and guides. </a:t>
            </a:r>
          </a:p>
          <a:p>
            <a:pPr algn="just" marL="920638" indent="-460319" lvl="1">
              <a:lnSpc>
                <a:spcPts val="7462"/>
              </a:lnSpc>
              <a:buFont typeface="Arial"/>
              <a:buChar char="•"/>
            </a:pPr>
            <a:r>
              <a:rPr lang="en-US" sz="4264">
                <a:solidFill>
                  <a:srgbClr val="000000"/>
                </a:solidFill>
                <a:latin typeface="Times New Roman"/>
              </a:rPr>
              <a:t>This helps him/her to have complete control over the smooth conduct of the tour as well as to execute contingency plans if required at times.</a:t>
            </a:r>
          </a:p>
          <a:p>
            <a:pPr algn="ctr">
              <a:lnSpc>
                <a:spcPts val="5117"/>
              </a:lnSpc>
            </a:pPr>
          </a:p>
          <a:p>
            <a:pPr>
              <a:lnSpc>
                <a:spcPts val="6925"/>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61413" y="3309741"/>
            <a:ext cx="2221693" cy="1215872"/>
          </a:xfrm>
          <a:custGeom>
            <a:avLst/>
            <a:gdLst/>
            <a:ahLst/>
            <a:cxnLst/>
            <a:rect r="r" b="b" t="t" l="l"/>
            <a:pathLst>
              <a:path h="1215872" w="2221693">
                <a:moveTo>
                  <a:pt x="0" y="0"/>
                </a:moveTo>
                <a:lnTo>
                  <a:pt x="2221693" y="0"/>
                </a:lnTo>
                <a:lnTo>
                  <a:pt x="2221693" y="1215872"/>
                </a:lnTo>
                <a:lnTo>
                  <a:pt x="0" y="1215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161925"/>
            <a:ext cx="18120180" cy="11596044"/>
          </a:xfrm>
          <a:prstGeom prst="rect">
            <a:avLst/>
          </a:prstGeom>
        </p:spPr>
        <p:txBody>
          <a:bodyPr anchor="t" rtlCol="false" tIns="0" lIns="0" bIns="0" rIns="0">
            <a:spAutoFit/>
          </a:bodyPr>
          <a:lstStyle/>
          <a:p>
            <a:pPr algn="ctr">
              <a:lnSpc>
                <a:spcPts val="5021"/>
              </a:lnSpc>
            </a:pPr>
          </a:p>
          <a:p>
            <a:pPr algn="ctr">
              <a:lnSpc>
                <a:spcPts val="5021"/>
              </a:lnSpc>
              <a:spcBef>
                <a:spcPct val="0"/>
              </a:spcBef>
            </a:pPr>
            <a:r>
              <a:rPr lang="en-US" sz="4184" u="sng">
                <a:solidFill>
                  <a:srgbClr val="000000"/>
                </a:solidFill>
                <a:latin typeface="Times New Roman Bold"/>
              </a:rPr>
              <a:t>Escort </a:t>
            </a:r>
            <a:r>
              <a:rPr lang="en-US" sz="4184" u="sng">
                <a:solidFill>
                  <a:srgbClr val="000000"/>
                </a:solidFill>
                <a:latin typeface="Times New Roman Bold"/>
              </a:rPr>
              <a:t>or guide’s itinerary</a:t>
            </a:r>
          </a:p>
          <a:p>
            <a:pPr algn="ctr">
              <a:lnSpc>
                <a:spcPts val="5021"/>
              </a:lnSpc>
              <a:spcBef>
                <a:spcPct val="0"/>
              </a:spcBef>
            </a:pPr>
          </a:p>
          <a:p>
            <a:pPr algn="just" marL="903514" indent="-451757" lvl="1">
              <a:lnSpc>
                <a:spcPts val="7281"/>
              </a:lnSpc>
              <a:buFont typeface="Arial"/>
              <a:buChar char="•"/>
            </a:pPr>
            <a:r>
              <a:rPr lang="en-US" sz="4184">
                <a:solidFill>
                  <a:srgbClr val="000000"/>
                </a:solidFill>
                <a:latin typeface="Times New Roman"/>
              </a:rPr>
              <a:t>An</a:t>
            </a:r>
            <a:r>
              <a:rPr lang="en-US" sz="4184">
                <a:solidFill>
                  <a:srgbClr val="000000"/>
                </a:solidFill>
                <a:latin typeface="Times New Roman"/>
              </a:rPr>
              <a:t> escort or guide should know in detail where the group is being taken to, what activities and events are to be organized, time management of the tour and other group details. </a:t>
            </a:r>
          </a:p>
          <a:p>
            <a:pPr algn="just" marL="903514" indent="-451757" lvl="1">
              <a:lnSpc>
                <a:spcPts val="7281"/>
              </a:lnSpc>
              <a:buFont typeface="Arial"/>
              <a:buChar char="•"/>
            </a:pPr>
            <a:r>
              <a:rPr lang="en-US" sz="4184">
                <a:solidFill>
                  <a:srgbClr val="000000"/>
                </a:solidFill>
                <a:latin typeface="Times New Roman"/>
              </a:rPr>
              <a:t>Vast experience, knowledge of practical ground difficulties, presence of mind and readiness to handle crisis of an escort or guide adds to the successful conduct of a tour. </a:t>
            </a:r>
          </a:p>
          <a:p>
            <a:pPr algn="just" marL="903514" indent="-451757" lvl="1">
              <a:lnSpc>
                <a:spcPts val="7281"/>
              </a:lnSpc>
              <a:buFont typeface="Arial"/>
              <a:buChar char="•"/>
            </a:pPr>
            <a:r>
              <a:rPr lang="en-US" sz="4184">
                <a:solidFill>
                  <a:srgbClr val="000000"/>
                </a:solidFill>
                <a:latin typeface="Times New Roman"/>
              </a:rPr>
              <a:t>The escorts being physically with the group/tourist all through the journey, they are more than expected to deliver and keep the image of the company in high esteem.</a:t>
            </a:r>
          </a:p>
          <a:p>
            <a:pPr algn="ctr">
              <a:lnSpc>
                <a:spcPts val="5021"/>
              </a:lnSpc>
            </a:pPr>
          </a:p>
          <a:p>
            <a:pPr algn="just">
              <a:lnSpc>
                <a:spcPts val="6444"/>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DAF6NN1uT2E</dc:identifier>
  <dcterms:modified xsi:type="dcterms:W3CDTF">2011-08-01T06:04:30Z</dcterms:modified>
  <cp:revision>1</cp:revision>
  <dc:title>Green Modern Tour &amp; Travel Agency Presentation</dc:title>
</cp:coreProperties>
</file>