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4347D-8E18-09EA-2184-68E8F44F02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CF8FD99-8747-FCF3-FAD7-CAF6B24C8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C171423-5000-B723-CF1B-4027DCB8313E}"/>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5" name="Footer Placeholder 4">
            <a:extLst>
              <a:ext uri="{FF2B5EF4-FFF2-40B4-BE49-F238E27FC236}">
                <a16:creationId xmlns:a16="http://schemas.microsoft.com/office/drawing/2014/main" id="{F6719BB1-F4AC-8695-2916-B1F1C36E83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BE78251-4D48-14A0-88B7-718A8DC821A3}"/>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407773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13A8-051E-DD77-BD48-7279D36CBFA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C0ED3D8-BAE7-10B5-D53F-39800363C5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464D37-EEDA-FC2D-3BAC-87B4EDC91818}"/>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5" name="Footer Placeholder 4">
            <a:extLst>
              <a:ext uri="{FF2B5EF4-FFF2-40B4-BE49-F238E27FC236}">
                <a16:creationId xmlns:a16="http://schemas.microsoft.com/office/drawing/2014/main" id="{1201E4CA-DA01-F6BD-6462-34B5AFAF2B0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CBDBB0-AD48-22D9-F107-996DE0C93161}"/>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296629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6EF51B-5C0D-527F-53CC-E7E2A9CD11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558F629-65CC-0901-C1EF-BFA9467673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013C19-6C5E-6B27-6261-A40DC8B40C6E}"/>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5" name="Footer Placeholder 4">
            <a:extLst>
              <a:ext uri="{FF2B5EF4-FFF2-40B4-BE49-F238E27FC236}">
                <a16:creationId xmlns:a16="http://schemas.microsoft.com/office/drawing/2014/main" id="{DE6E9DB3-2BC2-F350-4A76-58503FB29D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3B857F9-1CDE-532D-37CF-CD5D57F23163}"/>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426881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2FC20-01B2-587D-7F90-E01D057DD4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31B8F5A-A591-A559-36E7-D7D674F500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5689229-D86D-1E34-452E-185908ED6B31}"/>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5" name="Footer Placeholder 4">
            <a:extLst>
              <a:ext uri="{FF2B5EF4-FFF2-40B4-BE49-F238E27FC236}">
                <a16:creationId xmlns:a16="http://schemas.microsoft.com/office/drawing/2014/main" id="{373E99EF-F26D-CF33-81D0-98EFE9C841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35088D8-CFD4-F1B8-9BF8-AF5F3F666EAF}"/>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269290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392B-67DC-47DC-22DF-45F293F766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801BE83-9082-CCF7-5C34-9224994941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6065CB-5E97-DB00-2A15-DE2A644943E2}"/>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5" name="Footer Placeholder 4">
            <a:extLst>
              <a:ext uri="{FF2B5EF4-FFF2-40B4-BE49-F238E27FC236}">
                <a16:creationId xmlns:a16="http://schemas.microsoft.com/office/drawing/2014/main" id="{0478515D-4B45-2BC6-1EA9-CF89F0CEE4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5C6FFF-5493-60BE-BAE1-C7582328C572}"/>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475595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E4DBD-3AC1-4105-1898-07E66F0A9D5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B95F628-1178-206D-F0CC-E7911B11B8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8250CDF-08AF-0C14-64AC-2F5325451B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CF0644-90F8-E587-577D-77F832BE9740}"/>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6" name="Footer Placeholder 5">
            <a:extLst>
              <a:ext uri="{FF2B5EF4-FFF2-40B4-BE49-F238E27FC236}">
                <a16:creationId xmlns:a16="http://schemas.microsoft.com/office/drawing/2014/main" id="{711E7BEF-7858-873A-BB01-B72476202FE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E0027E-984D-C0AD-2BE1-B2BA8479376F}"/>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422376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29AF-3613-D2D0-607E-9BD37172144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43F358B-D9DD-EEB2-E249-80282EE80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043CB3-6D25-B1B1-F4C3-757863FBDB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53055CC-07D8-6857-6305-30E67FB60E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8DEBF4-D5AB-6455-6170-3FD4803C8F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BC0BEED-2E40-A988-5285-CFD0803F96AE}"/>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8" name="Footer Placeholder 7">
            <a:extLst>
              <a:ext uri="{FF2B5EF4-FFF2-40B4-BE49-F238E27FC236}">
                <a16:creationId xmlns:a16="http://schemas.microsoft.com/office/drawing/2014/main" id="{8BA988D7-3642-6810-2211-0E2FE4EE9A2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9D7429A-F2E2-4A50-4F98-5A06562B827F}"/>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286725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CA6E4-3427-8E1C-2F1C-C3BBA73B628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054BD8A-B35F-39D5-96EB-0062ADC01FFE}"/>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4" name="Footer Placeholder 3">
            <a:extLst>
              <a:ext uri="{FF2B5EF4-FFF2-40B4-BE49-F238E27FC236}">
                <a16:creationId xmlns:a16="http://schemas.microsoft.com/office/drawing/2014/main" id="{17120B5E-7D7A-DACB-4A4B-9F0087148A1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5DDFA9B-369A-92D5-5F1E-F367B47B94E2}"/>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336822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B03DD-68EC-B73D-E5EE-591AAF922DD6}"/>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3" name="Footer Placeholder 2">
            <a:extLst>
              <a:ext uri="{FF2B5EF4-FFF2-40B4-BE49-F238E27FC236}">
                <a16:creationId xmlns:a16="http://schemas.microsoft.com/office/drawing/2014/main" id="{A7FA7FEE-A1B8-16A8-F87B-67114FEAB37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0CBDE61-8A59-DD1C-20E1-2C8F3F24412D}"/>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4835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D50A4-CFD2-B050-5660-D5210D0CEB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5A822BE-DC50-9724-78F9-A985D08CDF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9B2DB5E-9576-B112-CA8A-634DB7624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B6F20-5864-DF2F-704F-C116C8DF5322}"/>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6" name="Footer Placeholder 5">
            <a:extLst>
              <a:ext uri="{FF2B5EF4-FFF2-40B4-BE49-F238E27FC236}">
                <a16:creationId xmlns:a16="http://schemas.microsoft.com/office/drawing/2014/main" id="{E5895ADE-7B96-CE76-501B-D9D301FB349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CF5A94B-5F4B-0917-436A-85208DE3D538}"/>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161455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4442-DCCB-E499-0BD6-2B12F3A02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4DA4AC3-84CC-B457-10C2-446A086F86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70D928E-B7A3-F58D-EF0C-36A3B0EAE9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658FBC-068A-94A6-4BCE-8EBE94507711}"/>
              </a:ext>
            </a:extLst>
          </p:cNvPr>
          <p:cNvSpPr>
            <a:spLocks noGrp="1"/>
          </p:cNvSpPr>
          <p:nvPr>
            <p:ph type="dt" sz="half" idx="10"/>
          </p:nvPr>
        </p:nvSpPr>
        <p:spPr/>
        <p:txBody>
          <a:bodyPr/>
          <a:lstStyle/>
          <a:p>
            <a:fld id="{7E5EEA5B-00A6-4150-8ED3-D604E2B5820C}" type="datetimeFigureOut">
              <a:rPr lang="en-IN" smtClean="0"/>
              <a:t>17-11-2023</a:t>
            </a:fld>
            <a:endParaRPr lang="en-IN"/>
          </a:p>
        </p:txBody>
      </p:sp>
      <p:sp>
        <p:nvSpPr>
          <p:cNvPr id="6" name="Footer Placeholder 5">
            <a:extLst>
              <a:ext uri="{FF2B5EF4-FFF2-40B4-BE49-F238E27FC236}">
                <a16:creationId xmlns:a16="http://schemas.microsoft.com/office/drawing/2014/main" id="{4DC44EC0-3D06-C531-F3A2-BD438A689B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EEA6AD-819F-DC4A-E524-0005DA9547D8}"/>
              </a:ext>
            </a:extLst>
          </p:cNvPr>
          <p:cNvSpPr>
            <a:spLocks noGrp="1"/>
          </p:cNvSpPr>
          <p:nvPr>
            <p:ph type="sldNum" sz="quarter" idx="12"/>
          </p:nvPr>
        </p:nvSpPr>
        <p:spPr/>
        <p:txBody>
          <a:bodyPr/>
          <a:lstStyle/>
          <a:p>
            <a:fld id="{07972532-549C-4977-9293-8A8DE50F092D}" type="slidenum">
              <a:rPr lang="en-IN" smtClean="0"/>
              <a:t>‹#›</a:t>
            </a:fld>
            <a:endParaRPr lang="en-IN"/>
          </a:p>
        </p:txBody>
      </p:sp>
    </p:spTree>
    <p:extLst>
      <p:ext uri="{BB962C8B-B14F-4D97-AF65-F5344CB8AC3E}">
        <p14:creationId xmlns:p14="http://schemas.microsoft.com/office/powerpoint/2010/main" val="343740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C6FCF0-6877-7B78-A622-E4FB4B44A7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100CCE4-D020-BA13-81F6-832F1FD94D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13F4569-A321-2C58-31CB-F030C8EA85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EEA5B-00A6-4150-8ED3-D604E2B5820C}" type="datetimeFigureOut">
              <a:rPr lang="en-IN" smtClean="0"/>
              <a:t>17-11-2023</a:t>
            </a:fld>
            <a:endParaRPr lang="en-IN"/>
          </a:p>
        </p:txBody>
      </p:sp>
      <p:sp>
        <p:nvSpPr>
          <p:cNvPr id="5" name="Footer Placeholder 4">
            <a:extLst>
              <a:ext uri="{FF2B5EF4-FFF2-40B4-BE49-F238E27FC236}">
                <a16:creationId xmlns:a16="http://schemas.microsoft.com/office/drawing/2014/main" id="{55C23D43-58C5-E8B8-482F-DF5783A5EE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8F313F4-F600-A0FE-4AF2-950872F037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72532-549C-4977-9293-8A8DE50F092D}" type="slidenum">
              <a:rPr lang="en-IN" smtClean="0"/>
              <a:t>‹#›</a:t>
            </a:fld>
            <a:endParaRPr lang="en-IN"/>
          </a:p>
        </p:txBody>
      </p:sp>
    </p:spTree>
    <p:extLst>
      <p:ext uri="{BB962C8B-B14F-4D97-AF65-F5344CB8AC3E}">
        <p14:creationId xmlns:p14="http://schemas.microsoft.com/office/powerpoint/2010/main" val="179853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8.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9.xml" /></Relationships>
</file>

<file path=ppt/slides/_rels/slide4.xml.rels><?xml version="1.0" encoding="UTF-8" standalone="yes"?>
<Relationships xmlns="http://schemas.openxmlformats.org/package/2006/relationships"><Relationship Id="rId3" Type="http://schemas.openxmlformats.org/officeDocument/2006/relationships/image" Target="../media/image4.jpg" /><Relationship Id="rId2" Type="http://schemas.openxmlformats.org/officeDocument/2006/relationships/image" Target="../media/image3.jpg" /><Relationship Id="rId1" Type="http://schemas.openxmlformats.org/officeDocument/2006/relationships/slideLayout" Target="../slideLayouts/slideLayout9.xml" /><Relationship Id="rId4" Type="http://schemas.openxmlformats.org/officeDocument/2006/relationships/image" Target="../media/ima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35067-DB59-9C4A-A410-C6ED6990A4CC}"/>
              </a:ext>
            </a:extLst>
          </p:cNvPr>
          <p:cNvSpPr>
            <a:spLocks noGrp="1"/>
          </p:cNvSpPr>
          <p:nvPr>
            <p:ph type="ctrTitle"/>
          </p:nvPr>
        </p:nvSpPr>
        <p:spPr/>
        <p:txBody>
          <a:bodyPr/>
          <a:lstStyle/>
          <a:p>
            <a:r>
              <a:rPr lang="en-US" dirty="0"/>
              <a:t>TEACHING METHOD </a:t>
            </a:r>
            <a:endParaRPr lang="en-IN" dirty="0"/>
          </a:p>
        </p:txBody>
      </p:sp>
      <p:sp>
        <p:nvSpPr>
          <p:cNvPr id="3" name="Subtitle 2">
            <a:extLst>
              <a:ext uri="{FF2B5EF4-FFF2-40B4-BE49-F238E27FC236}">
                <a16:creationId xmlns:a16="http://schemas.microsoft.com/office/drawing/2014/main" id="{A6B3F168-649B-BC9A-6ADB-D72CFA3B1884}"/>
              </a:ext>
            </a:extLst>
          </p:cNvPr>
          <p:cNvSpPr>
            <a:spLocks noGrp="1"/>
          </p:cNvSpPr>
          <p:nvPr>
            <p:ph type="subTitle" idx="1"/>
          </p:nvPr>
        </p:nvSpPr>
        <p:spPr/>
        <p:txBody>
          <a:bodyPr/>
          <a:lstStyle/>
          <a:p>
            <a:r>
              <a:rPr lang="en-US" dirty="0"/>
              <a:t>FARHANA NASER</a:t>
            </a:r>
          </a:p>
          <a:p>
            <a:r>
              <a:rPr lang="en-US" dirty="0"/>
              <a:t>ASST. PROFESSOR</a:t>
            </a:r>
          </a:p>
          <a:p>
            <a:r>
              <a:rPr lang="en-US" dirty="0"/>
              <a:t>DEPARTMENT OF PSYCHOLOGY</a:t>
            </a:r>
            <a:endParaRPr lang="en-IN" dirty="0"/>
          </a:p>
        </p:txBody>
      </p:sp>
    </p:spTree>
    <p:extLst>
      <p:ext uri="{BB962C8B-B14F-4D97-AF65-F5344CB8AC3E}">
        <p14:creationId xmlns:p14="http://schemas.microsoft.com/office/powerpoint/2010/main" val="106481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246BA-1784-9355-C4BD-F4E0DFCDE57C}"/>
              </a:ext>
            </a:extLst>
          </p:cNvPr>
          <p:cNvSpPr>
            <a:spLocks noGrp="1"/>
          </p:cNvSpPr>
          <p:nvPr>
            <p:ph type="title"/>
          </p:nvPr>
        </p:nvSpPr>
        <p:spPr>
          <a:xfrm>
            <a:off x="3718160" y="176259"/>
            <a:ext cx="5472415" cy="531812"/>
          </a:xfrm>
          <a:solidFill>
            <a:schemeClr val="accent6">
              <a:lumMod val="60000"/>
              <a:lumOff val="40000"/>
            </a:schemeClr>
          </a:solidFill>
        </p:spPr>
        <p:txBody>
          <a:bodyPr/>
          <a:lstStyle/>
          <a:p>
            <a:r>
              <a:rPr lang="en-IN" b="1" dirty="0">
                <a:latin typeface="Times New Roman" panose="02020603050405020304" pitchFamily="18" charset="0"/>
                <a:cs typeface="Times New Roman" panose="02020603050405020304" pitchFamily="18" charset="0"/>
              </a:rPr>
              <a:t>Group Learning/Discussion </a:t>
            </a:r>
          </a:p>
        </p:txBody>
      </p:sp>
      <p:sp>
        <p:nvSpPr>
          <p:cNvPr id="4" name="Text Placeholder 3">
            <a:extLst>
              <a:ext uri="{FF2B5EF4-FFF2-40B4-BE49-F238E27FC236}">
                <a16:creationId xmlns:a16="http://schemas.microsoft.com/office/drawing/2014/main" id="{46DDF562-E97B-4E14-741F-403307FC6042}"/>
              </a:ext>
            </a:extLst>
          </p:cNvPr>
          <p:cNvSpPr>
            <a:spLocks noGrp="1"/>
          </p:cNvSpPr>
          <p:nvPr>
            <p:ph type="body" sz="half" idx="2"/>
          </p:nvPr>
        </p:nvSpPr>
        <p:spPr>
          <a:xfrm>
            <a:off x="1012136" y="1151963"/>
            <a:ext cx="3932237" cy="4449109"/>
          </a:xfrm>
          <a:solidFill>
            <a:schemeClr val="accent4">
              <a:lumMod val="60000"/>
              <a:lumOff val="40000"/>
            </a:schemeClr>
          </a:solidFill>
        </p:spPr>
        <p:txBody>
          <a:bodyPr>
            <a:normAutofit fontScale="62500" lnSpcReduction="20000"/>
          </a:bodyPr>
          <a:lstStyle/>
          <a:p>
            <a:pPr algn="ctr"/>
            <a:r>
              <a:rPr lang="en-IN" sz="3100" b="1" dirty="0"/>
              <a:t>STUDENTS DISCUSSION AND GROUP LEARNING ABOUT CURRENT ERA OF PSYCHOLOGY</a:t>
            </a:r>
          </a:p>
          <a:p>
            <a:pPr algn="just"/>
            <a:r>
              <a:rPr lang="en-IN" sz="1900" dirty="0"/>
              <a:t>The Discussion was moderated by the faculty were the current concepts was discussed and how the new Application in the field is associated with technology was projected in Discussion.</a:t>
            </a:r>
          </a:p>
          <a:p>
            <a:pPr marL="285750" indent="-285750" algn="just">
              <a:buFont typeface="Arial" panose="020B0604020202020204" pitchFamily="34" charset="0"/>
              <a:buChar char="•"/>
            </a:pPr>
            <a:r>
              <a:rPr lang="en-US" sz="1900" dirty="0"/>
              <a:t>Collective Knowledge: The discussion allowed individual students to share their perspectives and insights, leading to a more comprehensive understanding of the current development in the field.</a:t>
            </a:r>
          </a:p>
          <a:p>
            <a:pPr marL="285750" indent="-285750" algn="just">
              <a:buFont typeface="Arial" panose="020B0604020202020204" pitchFamily="34" charset="0"/>
              <a:buChar char="•"/>
            </a:pPr>
            <a:r>
              <a:rPr lang="en-US" sz="1900" dirty="0"/>
              <a:t>Expressive Communication: Participants learn to express their ideas clearly and concisely, improving their communication skills by contributing their perspective.</a:t>
            </a:r>
          </a:p>
          <a:p>
            <a:pPr marL="285750" indent="-285750" algn="just">
              <a:buFont typeface="Arial" panose="020B0604020202020204" pitchFamily="34" charset="0"/>
              <a:buChar char="•"/>
            </a:pPr>
            <a:r>
              <a:rPr lang="en-US" sz="1900" dirty="0"/>
              <a:t>Active Listening: The discussion cultivated active listening skills, helping individuals better understand and respond to others' viewpoints.</a:t>
            </a:r>
          </a:p>
          <a:p>
            <a:pPr marL="285750" indent="-285750" algn="just">
              <a:buFont typeface="Arial" panose="020B0604020202020204" pitchFamily="34" charset="0"/>
              <a:buChar char="•"/>
            </a:pPr>
            <a:r>
              <a:rPr lang="en-US" sz="1900" dirty="0"/>
              <a:t>Active Participation: The  learning methods promote active participation, reducing the likelihood of disengagement.</a:t>
            </a:r>
          </a:p>
          <a:p>
            <a:pPr marL="285750" indent="-285750" algn="just">
              <a:buFont typeface="Arial" panose="020B0604020202020204" pitchFamily="34" charset="0"/>
              <a:buChar char="•"/>
            </a:pPr>
            <a:r>
              <a:rPr lang="en-US" sz="1900" dirty="0"/>
              <a:t>Reflective Learning: The discussion provided opportunities for reflection on one's own understanding and learning process.</a:t>
            </a:r>
            <a:endParaRPr lang="en-IN" sz="1900" dirty="0"/>
          </a:p>
        </p:txBody>
      </p:sp>
      <p:pic>
        <p:nvPicPr>
          <p:cNvPr id="5" name="Content Placeholder 4">
            <a:extLst>
              <a:ext uri="{FF2B5EF4-FFF2-40B4-BE49-F238E27FC236}">
                <a16:creationId xmlns:a16="http://schemas.microsoft.com/office/drawing/2014/main" id="{E24C61E1-CC3A-0DB7-6464-D8C27232510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58338" y="1151963"/>
            <a:ext cx="3655218" cy="4191002"/>
          </a:xfrm>
        </p:spPr>
      </p:pic>
      <p:sp>
        <p:nvSpPr>
          <p:cNvPr id="3" name="TextBox 2">
            <a:extLst>
              <a:ext uri="{FF2B5EF4-FFF2-40B4-BE49-F238E27FC236}">
                <a16:creationId xmlns:a16="http://schemas.microsoft.com/office/drawing/2014/main" id="{151FCD2D-A043-9B81-A97D-DD49B9EF7DBE}"/>
              </a:ext>
            </a:extLst>
          </p:cNvPr>
          <p:cNvSpPr txBox="1"/>
          <p:nvPr/>
        </p:nvSpPr>
        <p:spPr>
          <a:xfrm>
            <a:off x="9190575" y="1151963"/>
            <a:ext cx="2580084" cy="2277547"/>
          </a:xfrm>
          <a:prstGeom prst="rect">
            <a:avLst/>
          </a:prstGeom>
          <a:solidFill>
            <a:schemeClr val="accent2">
              <a:lumMod val="40000"/>
              <a:lumOff val="60000"/>
            </a:schemeClr>
          </a:solidFill>
        </p:spPr>
        <p:txBody>
          <a:bodyPr wrap="square" rtlCol="0">
            <a:spAutoFit/>
          </a:bodyPr>
          <a:lstStyle/>
          <a:p>
            <a:pPr algn="ctr"/>
            <a:r>
              <a:rPr lang="en-IN" sz="1600" b="1" dirty="0"/>
              <a:t>MAJOR AREAS DISCUSSED</a:t>
            </a:r>
          </a:p>
          <a:p>
            <a:pPr marL="285750" indent="-285750">
              <a:buFont typeface="Wingdings" panose="05000000000000000000" pitchFamily="2" charset="2"/>
              <a:buChar char="q"/>
            </a:pPr>
            <a:r>
              <a:rPr lang="en-IN" i="0" dirty="0">
                <a:effectLst/>
                <a:latin typeface="Söhne"/>
              </a:rPr>
              <a:t>Neuroscience Integration</a:t>
            </a:r>
          </a:p>
          <a:p>
            <a:pPr marL="285750" indent="-285750">
              <a:buFont typeface="Wingdings" panose="05000000000000000000" pitchFamily="2" charset="2"/>
              <a:buChar char="q"/>
            </a:pPr>
            <a:r>
              <a:rPr lang="en-IN" i="0" dirty="0">
                <a:effectLst/>
                <a:latin typeface="Söhne"/>
              </a:rPr>
              <a:t>Digital Mental Health</a:t>
            </a:r>
            <a:endParaRPr lang="en-IN" dirty="0">
              <a:latin typeface="Söhne"/>
            </a:endParaRPr>
          </a:p>
          <a:p>
            <a:pPr marL="285750" indent="-285750">
              <a:buFont typeface="Wingdings" panose="05000000000000000000" pitchFamily="2" charset="2"/>
              <a:buChar char="q"/>
            </a:pPr>
            <a:r>
              <a:rPr lang="en-IN" i="0" dirty="0">
                <a:effectLst/>
                <a:latin typeface="Söhne"/>
              </a:rPr>
              <a:t>Positive Psychology</a:t>
            </a:r>
          </a:p>
          <a:p>
            <a:pPr marL="285750" indent="-285750">
              <a:buFont typeface="Wingdings" panose="05000000000000000000" pitchFamily="2" charset="2"/>
              <a:buChar char="q"/>
            </a:pPr>
            <a:r>
              <a:rPr lang="en-IN" i="0" dirty="0">
                <a:effectLst/>
                <a:latin typeface="Söhne"/>
              </a:rPr>
              <a:t>Cultural Psychology</a:t>
            </a:r>
            <a:endParaRPr lang="en-IN" dirty="0">
              <a:latin typeface="Söhne"/>
            </a:endParaRPr>
          </a:p>
          <a:p>
            <a:pPr marL="285750" indent="-285750">
              <a:buFont typeface="Wingdings" panose="05000000000000000000" pitchFamily="2" charset="2"/>
              <a:buChar char="q"/>
            </a:pPr>
            <a:r>
              <a:rPr lang="en-IN" i="0" dirty="0">
                <a:effectLst/>
                <a:latin typeface="Söhne"/>
              </a:rPr>
              <a:t>Psychotherapy Innovations</a:t>
            </a:r>
            <a:endParaRPr lang="en-IN" dirty="0"/>
          </a:p>
        </p:txBody>
      </p:sp>
      <p:sp>
        <p:nvSpPr>
          <p:cNvPr id="6" name="TextBox 5">
            <a:extLst>
              <a:ext uri="{FF2B5EF4-FFF2-40B4-BE49-F238E27FC236}">
                <a16:creationId xmlns:a16="http://schemas.microsoft.com/office/drawing/2014/main" id="{71E46BB6-CC06-5CD7-DD89-10DD8BCBA2D9}"/>
              </a:ext>
            </a:extLst>
          </p:cNvPr>
          <p:cNvSpPr txBox="1"/>
          <p:nvPr/>
        </p:nvSpPr>
        <p:spPr>
          <a:xfrm>
            <a:off x="8480612" y="4527176"/>
            <a:ext cx="2699252" cy="923330"/>
          </a:xfrm>
          <a:prstGeom prst="rect">
            <a:avLst/>
          </a:prstGeom>
          <a:solidFill>
            <a:schemeClr val="accent2"/>
          </a:solidFill>
        </p:spPr>
        <p:txBody>
          <a:bodyPr wrap="square" rtlCol="0">
            <a:spAutoFit/>
          </a:bodyPr>
          <a:lstStyle/>
          <a:p>
            <a:r>
              <a:rPr lang="en-IN" dirty="0"/>
              <a:t>WORLD MENTAL HEALTH DAY ASSOCIATED PROGRAM- 11/08/2023</a:t>
            </a:r>
          </a:p>
        </p:txBody>
      </p:sp>
    </p:spTree>
    <p:extLst>
      <p:ext uri="{BB962C8B-B14F-4D97-AF65-F5344CB8AC3E}">
        <p14:creationId xmlns:p14="http://schemas.microsoft.com/office/powerpoint/2010/main" val="349769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C92D3-8C37-22AB-5960-E27984825544}"/>
              </a:ext>
            </a:extLst>
          </p:cNvPr>
          <p:cNvSpPr>
            <a:spLocks noGrp="1"/>
          </p:cNvSpPr>
          <p:nvPr>
            <p:ph type="title"/>
          </p:nvPr>
        </p:nvSpPr>
        <p:spPr>
          <a:xfrm>
            <a:off x="839788" y="457200"/>
            <a:ext cx="3932237" cy="744071"/>
          </a:xfrm>
          <a:solidFill>
            <a:schemeClr val="accent5">
              <a:lumMod val="40000"/>
              <a:lumOff val="60000"/>
            </a:schemeClr>
          </a:solidFill>
        </p:spPr>
        <p:txBody>
          <a:bodyPr>
            <a:normAutofit fontScale="90000"/>
          </a:bodyPr>
          <a:lstStyle/>
          <a:p>
            <a:pPr algn="ctr"/>
            <a:r>
              <a:rPr lang="en-IN" sz="2400" dirty="0"/>
              <a:t>PRACTICAL DEMONSTRATION</a:t>
            </a:r>
            <a:br>
              <a:rPr lang="en-IN" sz="2400" dirty="0"/>
            </a:br>
            <a:r>
              <a:rPr lang="en-IN" sz="2400" dirty="0"/>
              <a:t>ASSESMENT OF EMOTION</a:t>
            </a:r>
          </a:p>
        </p:txBody>
      </p:sp>
      <p:pic>
        <p:nvPicPr>
          <p:cNvPr id="6" name="Picture Placeholder 5">
            <a:extLst>
              <a:ext uri="{FF2B5EF4-FFF2-40B4-BE49-F238E27FC236}">
                <a16:creationId xmlns:a16="http://schemas.microsoft.com/office/drawing/2014/main" id="{3E9D5DD4-5639-B373-6020-610B25977AA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20390" b="20390"/>
          <a:stretch>
            <a:fillRect/>
          </a:stretch>
        </p:blipFill>
        <p:spPr/>
      </p:pic>
      <p:sp>
        <p:nvSpPr>
          <p:cNvPr id="4" name="Text Placeholder 3">
            <a:extLst>
              <a:ext uri="{FF2B5EF4-FFF2-40B4-BE49-F238E27FC236}">
                <a16:creationId xmlns:a16="http://schemas.microsoft.com/office/drawing/2014/main" id="{46F2A249-2218-7EF0-2738-3D7E47B4C50B}"/>
              </a:ext>
            </a:extLst>
          </p:cNvPr>
          <p:cNvSpPr>
            <a:spLocks noGrp="1"/>
          </p:cNvSpPr>
          <p:nvPr>
            <p:ph type="body" sz="half" idx="2"/>
          </p:nvPr>
        </p:nvSpPr>
        <p:spPr>
          <a:xfrm>
            <a:off x="839788" y="1299882"/>
            <a:ext cx="3932237" cy="4569106"/>
          </a:xfrm>
          <a:solidFill>
            <a:schemeClr val="accent4">
              <a:lumMod val="60000"/>
              <a:lumOff val="40000"/>
            </a:schemeClr>
          </a:solidFill>
        </p:spPr>
        <p:txBody>
          <a:bodyPr>
            <a:normAutofit/>
          </a:bodyPr>
          <a:lstStyle/>
          <a:p>
            <a:pPr algn="just">
              <a:lnSpc>
                <a:spcPct val="150000"/>
              </a:lnSpc>
            </a:pPr>
            <a:r>
              <a:rPr lang="en-US" b="0" i="0" dirty="0">
                <a:solidFill>
                  <a:srgbClr val="0F0F0F"/>
                </a:solidFill>
                <a:effectLst/>
                <a:latin typeface="Times New Roman" panose="02020603050405020304" pitchFamily="18" charset="0"/>
                <a:cs typeface="Times New Roman" panose="02020603050405020304" pitchFamily="18" charset="0"/>
              </a:rPr>
              <a:t>Implementing an Emotional Assessment Program for undergraduate students. This method was conducted in Lab by using Practical Demonstration by using Tool to Assess the subject and Analyze the Emotional State of Subject. </a:t>
            </a:r>
          </a:p>
          <a:p>
            <a:endParaRPr lang="en-IN" dirty="0"/>
          </a:p>
        </p:txBody>
      </p:sp>
      <p:sp>
        <p:nvSpPr>
          <p:cNvPr id="7" name="TextBox 6">
            <a:extLst>
              <a:ext uri="{FF2B5EF4-FFF2-40B4-BE49-F238E27FC236}">
                <a16:creationId xmlns:a16="http://schemas.microsoft.com/office/drawing/2014/main" id="{BAEC5570-9D92-2056-69E9-3E294E0EF3FB}"/>
              </a:ext>
            </a:extLst>
          </p:cNvPr>
          <p:cNvSpPr txBox="1"/>
          <p:nvPr/>
        </p:nvSpPr>
        <p:spPr>
          <a:xfrm>
            <a:off x="679870" y="3584435"/>
            <a:ext cx="4252071" cy="2031325"/>
          </a:xfrm>
          <a:prstGeom prst="rect">
            <a:avLst/>
          </a:prstGeom>
          <a:solidFill>
            <a:schemeClr val="accent2">
              <a:lumMod val="75000"/>
            </a:schemeClr>
          </a:solidFill>
        </p:spPr>
        <p:txBody>
          <a:bodyPr wrap="square" rtlCol="0">
            <a:spAutoFit/>
          </a:bodyPr>
          <a:lstStyle/>
          <a:p>
            <a:r>
              <a:rPr lang="en-US" dirty="0">
                <a:solidFill>
                  <a:srgbClr val="0F0F0F"/>
                </a:solidFill>
                <a:latin typeface="Söhne"/>
              </a:rPr>
              <a:t>MAJOR OBJECTIVES COVERED IN METHOD</a:t>
            </a:r>
          </a:p>
          <a:p>
            <a:r>
              <a:rPr lang="en-IN" b="1" i="0" dirty="0">
                <a:effectLst/>
                <a:latin typeface="Söhne"/>
              </a:rPr>
              <a:t>Self-awareness</a:t>
            </a:r>
            <a:endParaRPr lang="en-US" b="1" i="0" dirty="0">
              <a:solidFill>
                <a:srgbClr val="0F0F0F"/>
              </a:solidFill>
              <a:effectLst/>
              <a:latin typeface="Söhne"/>
            </a:endParaRPr>
          </a:p>
          <a:p>
            <a:r>
              <a:rPr lang="en-IN" b="1" i="0" dirty="0">
                <a:effectLst/>
                <a:latin typeface="Söhne"/>
              </a:rPr>
              <a:t>Goal Setting and Motivation</a:t>
            </a:r>
            <a:endParaRPr lang="en-US" b="1" dirty="0">
              <a:solidFill>
                <a:srgbClr val="0F0F0F"/>
              </a:solidFill>
              <a:latin typeface="Söhne"/>
            </a:endParaRPr>
          </a:p>
          <a:p>
            <a:r>
              <a:rPr lang="en-IN" b="1" i="0" dirty="0">
                <a:effectLst/>
                <a:latin typeface="Söhne"/>
              </a:rPr>
              <a:t>Critical Thinking Skills</a:t>
            </a:r>
            <a:endParaRPr lang="en-US" b="1" i="0" dirty="0">
              <a:solidFill>
                <a:srgbClr val="0F0F0F"/>
              </a:solidFill>
              <a:effectLst/>
              <a:latin typeface="Söhne"/>
            </a:endParaRPr>
          </a:p>
          <a:p>
            <a:r>
              <a:rPr lang="en-IN" b="1" i="0" dirty="0">
                <a:effectLst/>
                <a:latin typeface="Söhne"/>
              </a:rPr>
              <a:t>Feedback Utilization</a:t>
            </a:r>
            <a:endParaRPr lang="en-US" b="1" dirty="0">
              <a:solidFill>
                <a:srgbClr val="0F0F0F"/>
              </a:solidFill>
              <a:latin typeface="Söhne"/>
            </a:endParaRPr>
          </a:p>
          <a:p>
            <a:r>
              <a:rPr lang="en-US" b="1" dirty="0">
                <a:solidFill>
                  <a:srgbClr val="0F0F0F"/>
                </a:solidFill>
                <a:latin typeface="Söhne"/>
              </a:rPr>
              <a:t>Assessment Techniques</a:t>
            </a:r>
          </a:p>
          <a:p>
            <a:r>
              <a:rPr lang="en-US" b="1" dirty="0">
                <a:solidFill>
                  <a:srgbClr val="0F0F0F"/>
                </a:solidFill>
                <a:latin typeface="Söhne"/>
              </a:rPr>
              <a:t>Implementation of Objectives</a:t>
            </a:r>
            <a:endParaRPr lang="en-IN" dirty="0"/>
          </a:p>
        </p:txBody>
      </p:sp>
    </p:spTree>
    <p:extLst>
      <p:ext uri="{BB962C8B-B14F-4D97-AF65-F5344CB8AC3E}">
        <p14:creationId xmlns:p14="http://schemas.microsoft.com/office/powerpoint/2010/main" val="85819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12B43-7479-02E2-56D4-4BE8C0D87B37}"/>
              </a:ext>
            </a:extLst>
          </p:cNvPr>
          <p:cNvSpPr>
            <a:spLocks noGrp="1"/>
          </p:cNvSpPr>
          <p:nvPr>
            <p:ph type="title"/>
          </p:nvPr>
        </p:nvSpPr>
        <p:spPr>
          <a:xfrm>
            <a:off x="839788" y="457200"/>
            <a:ext cx="3932237" cy="1004047"/>
          </a:xfrm>
          <a:solidFill>
            <a:srgbClr val="FFFF00"/>
          </a:solidFill>
        </p:spPr>
        <p:txBody>
          <a:bodyPr>
            <a:normAutofit fontScale="90000"/>
          </a:bodyPr>
          <a:lstStyle/>
          <a:p>
            <a:r>
              <a:rPr lang="en-IN" dirty="0">
                <a:latin typeface="Times New Roman" panose="02020603050405020304" pitchFamily="18" charset="0"/>
                <a:cs typeface="Times New Roman" panose="02020603050405020304" pitchFamily="18" charset="0"/>
              </a:rPr>
              <a:t>PEER TEACHING : LGBTQ+ AWARENESS</a:t>
            </a:r>
          </a:p>
        </p:txBody>
      </p:sp>
      <p:pic>
        <p:nvPicPr>
          <p:cNvPr id="6" name="Picture Placeholder 5">
            <a:extLst>
              <a:ext uri="{FF2B5EF4-FFF2-40B4-BE49-F238E27FC236}">
                <a16:creationId xmlns:a16="http://schemas.microsoft.com/office/drawing/2014/main" id="{A9AA5A7D-9AC6-0E26-AB86-E6D7953A5686}"/>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4398" r="14398"/>
          <a:stretch>
            <a:fillRect/>
          </a:stretch>
        </p:blipFill>
        <p:spPr>
          <a:xfrm>
            <a:off x="4977606" y="969257"/>
            <a:ext cx="3341033" cy="2313453"/>
          </a:xfrm>
        </p:spPr>
      </p:pic>
      <p:sp>
        <p:nvSpPr>
          <p:cNvPr id="4" name="Text Placeholder 3">
            <a:extLst>
              <a:ext uri="{FF2B5EF4-FFF2-40B4-BE49-F238E27FC236}">
                <a16:creationId xmlns:a16="http://schemas.microsoft.com/office/drawing/2014/main" id="{08EB1B8F-D43C-35CC-0D5F-59484874E331}"/>
              </a:ext>
            </a:extLst>
          </p:cNvPr>
          <p:cNvSpPr>
            <a:spLocks noGrp="1"/>
          </p:cNvSpPr>
          <p:nvPr>
            <p:ph type="body" sz="half" idx="2"/>
          </p:nvPr>
        </p:nvSpPr>
        <p:spPr>
          <a:xfrm>
            <a:off x="749768" y="1528482"/>
            <a:ext cx="3932237" cy="1483659"/>
          </a:xfrm>
          <a:solidFill>
            <a:schemeClr val="accent5">
              <a:lumMod val="60000"/>
              <a:lumOff val="40000"/>
            </a:schemeClr>
          </a:solidFill>
        </p:spPr>
        <p:txBody>
          <a:bodyPr/>
          <a:lstStyle/>
          <a:p>
            <a:r>
              <a:rPr lang="en-US" b="0" i="0" dirty="0">
                <a:solidFill>
                  <a:srgbClr val="0F0F0F"/>
                </a:solidFill>
                <a:effectLst/>
                <a:latin typeface="Söhne"/>
              </a:rPr>
              <a:t>The primary aim of the peer teaching initiative was to raise awareness and foster inclusivity by empowering final-year students to educate their peers on LGBTQ+ issues, promoting understanding and acceptance within the student community</a:t>
            </a:r>
            <a:endParaRPr lang="en-IN" dirty="0"/>
          </a:p>
        </p:txBody>
      </p:sp>
      <p:pic>
        <p:nvPicPr>
          <p:cNvPr id="8" name="Picture 7">
            <a:extLst>
              <a:ext uri="{FF2B5EF4-FFF2-40B4-BE49-F238E27FC236}">
                <a16:creationId xmlns:a16="http://schemas.microsoft.com/office/drawing/2014/main" id="{76A77476-2526-D5D5-2355-2F89B5D450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6074" y="3476011"/>
            <a:ext cx="4285129" cy="2384806"/>
          </a:xfrm>
          <a:prstGeom prst="rect">
            <a:avLst/>
          </a:prstGeom>
        </p:spPr>
      </p:pic>
      <p:pic>
        <p:nvPicPr>
          <p:cNvPr id="10" name="Picture 9">
            <a:extLst>
              <a:ext uri="{FF2B5EF4-FFF2-40B4-BE49-F238E27FC236}">
                <a16:creationId xmlns:a16="http://schemas.microsoft.com/office/drawing/2014/main" id="{7243D843-7184-F7C6-4578-B6CCF0D359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24221" y="951092"/>
            <a:ext cx="3407801" cy="2349785"/>
          </a:xfrm>
          <a:prstGeom prst="rect">
            <a:avLst/>
          </a:prstGeom>
        </p:spPr>
      </p:pic>
      <p:sp>
        <p:nvSpPr>
          <p:cNvPr id="3" name="TextBox 2">
            <a:extLst>
              <a:ext uri="{FF2B5EF4-FFF2-40B4-BE49-F238E27FC236}">
                <a16:creationId xmlns:a16="http://schemas.microsoft.com/office/drawing/2014/main" id="{3E02E3BA-4049-B1FA-B63D-29C10B7A2CE7}"/>
              </a:ext>
            </a:extLst>
          </p:cNvPr>
          <p:cNvSpPr txBox="1"/>
          <p:nvPr/>
        </p:nvSpPr>
        <p:spPr>
          <a:xfrm>
            <a:off x="749768" y="3079376"/>
            <a:ext cx="3932237" cy="3139321"/>
          </a:xfrm>
          <a:prstGeom prst="rect">
            <a:avLst/>
          </a:prstGeom>
          <a:solidFill>
            <a:schemeClr val="accent6">
              <a:lumMod val="40000"/>
              <a:lumOff val="60000"/>
            </a:schemeClr>
          </a:solidFill>
        </p:spPr>
        <p:txBody>
          <a:bodyPr wrap="square" rtlCol="0">
            <a:spAutoFit/>
          </a:bodyPr>
          <a:lstStyle/>
          <a:p>
            <a:pPr marL="285750" indent="-285750">
              <a:buFont typeface="Arial" panose="020B0604020202020204" pitchFamily="34" charset="0"/>
              <a:buChar char="•"/>
            </a:pPr>
            <a:r>
              <a:rPr lang="en-US" b="0" i="0" dirty="0">
                <a:solidFill>
                  <a:srgbClr val="0F0F0F"/>
                </a:solidFill>
                <a:effectLst/>
                <a:latin typeface="Söhne"/>
              </a:rPr>
              <a:t>The peer teaching initiative significantly increased awareness and knowledge among students about LGBTQ+ identities, fostering a more informed and understanding campus community.</a:t>
            </a:r>
          </a:p>
          <a:p>
            <a:pPr marL="285750" indent="-285750">
              <a:buFont typeface="Arial" panose="020B0604020202020204" pitchFamily="34" charset="0"/>
              <a:buChar char="•"/>
            </a:pPr>
            <a:r>
              <a:rPr lang="en-US" b="0" i="0" dirty="0">
                <a:solidFill>
                  <a:srgbClr val="0F0F0F"/>
                </a:solidFill>
                <a:effectLst/>
                <a:latin typeface="Söhne"/>
              </a:rPr>
              <a:t>Empowered final-year students to take an active role in educating their peers, promoting a sense of responsibility and leadership in fostering positive change.</a:t>
            </a:r>
            <a:endParaRPr lang="en-IN" dirty="0"/>
          </a:p>
        </p:txBody>
      </p:sp>
    </p:spTree>
    <p:extLst>
      <p:ext uri="{BB962C8B-B14F-4D97-AF65-F5344CB8AC3E}">
        <p14:creationId xmlns:p14="http://schemas.microsoft.com/office/powerpoint/2010/main" val="17265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332</Words>
  <Application>Microsoft Office PowerPoint</Application>
  <PresentationFormat>Widescreen</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TEACHING METHOD </vt:lpstr>
      <vt:lpstr>Group Learning/Discussion </vt:lpstr>
      <vt:lpstr>PRACTICAL DEMONSTRATION ASSESMENT OF EMOTION</vt:lpstr>
      <vt:lpstr>PEER TEACHING : LGBTQ+ AWARENESS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METHOD </dc:title>
  <dc:creator>Lathif Penath</dc:creator>
  <cp:lastModifiedBy>Lathif Penath</cp:lastModifiedBy>
  <cp:revision>3</cp:revision>
  <dcterms:created xsi:type="dcterms:W3CDTF">2023-11-16T18:42:20Z</dcterms:created>
  <dcterms:modified xsi:type="dcterms:W3CDTF">2023-11-16T19:00:59Z</dcterms:modified>
</cp:coreProperties>
</file>